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9"/>
  </p:notesMasterIdLst>
  <p:handoutMasterIdLst>
    <p:handoutMasterId r:id="rId20"/>
  </p:handoutMasterIdLst>
  <p:sldIdLst>
    <p:sldId id="303" r:id="rId2"/>
    <p:sldId id="813" r:id="rId3"/>
    <p:sldId id="814" r:id="rId4"/>
    <p:sldId id="815" r:id="rId5"/>
    <p:sldId id="799" r:id="rId6"/>
    <p:sldId id="816" r:id="rId7"/>
    <p:sldId id="817" r:id="rId8"/>
    <p:sldId id="818" r:id="rId9"/>
    <p:sldId id="810" r:id="rId10"/>
    <p:sldId id="811" r:id="rId11"/>
    <p:sldId id="812" r:id="rId12"/>
    <p:sldId id="800" r:id="rId13"/>
    <p:sldId id="801" r:id="rId14"/>
    <p:sldId id="802" r:id="rId15"/>
    <p:sldId id="803" r:id="rId16"/>
    <p:sldId id="804" r:id="rId17"/>
    <p:sldId id="805" r:id="rId1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0000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85" d="100"/>
          <a:sy n="85" d="100"/>
        </p:scale>
        <p:origin x="102" y="7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2020/11/9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2020/11/9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464800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375924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103553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218935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5249429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301865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4529443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687686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093801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3803909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76029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7105649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70068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639689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369688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</a:t>
            </a:r>
            <a:r>
              <a:rPr lang="de-D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Meeting #140E</a:t>
            </a:r>
            <a:endParaRPr lang="de-DE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Elbonia, 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November 16 – 20</a:t>
            </a:r>
            <a:r>
              <a:rPr lang="de-DE" sz="1200" b="1" kern="1200" baseline="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, </a:t>
            </a:r>
            <a:r>
              <a:rPr lang="de-DE" sz="1200" b="1" kern="1200" baseline="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2020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 smtClean="0">
                <a:effectLst/>
              </a:rPr>
              <a:t>S2-2008612</a:t>
            </a:r>
            <a:endParaRPr lang="de-DE" sz="1400" b="1" dirty="0" smtClean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WG2#140E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Elbonia</a:t>
            </a:r>
            <a:r>
              <a:rPr lang="en-GB" altLang="de-DE" sz="1200" dirty="0" smtClean="0">
                <a:solidFill>
                  <a:schemeClr val="bg1"/>
                </a:solidFill>
              </a:rPr>
              <a:t>,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November 16 – 20, </a:t>
            </a:r>
            <a:r>
              <a:rPr lang="en-GB" altLang="de-DE" sz="1200" baseline="0" dirty="0">
                <a:solidFill>
                  <a:schemeClr val="bg1"/>
                </a:solidFill>
              </a:rPr>
              <a:t>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57/23757-030.zip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57/23757-040.zip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57/23757-050.zip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FS_5MBS</a:t>
            </a:r>
            <a:r>
              <a:rPr lang="en-US" altLang="de-DE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dirty="0" smtClean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zh-CN" sz="1800" b="1" dirty="0" smtClean="0">
                <a:latin typeface="Arial" charset="0"/>
              </a:rPr>
              <a:t>Li, Meng</a:t>
            </a:r>
          </a:p>
          <a:p>
            <a:pPr>
              <a:lnSpc>
                <a:spcPct val="80000"/>
              </a:lnSpc>
            </a:pPr>
            <a:r>
              <a:rPr lang="en-GB" sz="1800" b="1" dirty="0" smtClean="0">
                <a:latin typeface="Arial" charset="0"/>
              </a:rPr>
              <a:t>Huawei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SA2#140</a:t>
            </a:r>
            <a:r>
              <a:rPr lang="en-US" altLang="zh-CN" sz="2800" b="1" dirty="0"/>
              <a:t>e</a:t>
            </a:r>
            <a:r>
              <a:rPr lang="en-US" altLang="de-DE" sz="2800" b="1" dirty="0" smtClean="0"/>
              <a:t>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2020 -&gt; 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</a:t>
            </a:r>
            <a:r>
              <a:rPr lang="de-DE" altLang="de-DE" sz="1800" b="1" dirty="0" smtClean="0"/>
              <a:t>Issue 4 (QoS)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8 solutions available (3 new, and 1 up</a:t>
            </a:r>
            <a:r>
              <a:rPr lang="en-US" altLang="zh-CN" sz="1400" dirty="0" smtClean="0"/>
              <a:t>d</a:t>
            </a:r>
            <a:r>
              <a:rPr lang="de-DE" altLang="de-DE" sz="1400" dirty="0" smtClean="0"/>
              <a:t>ated).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</a:t>
            </a:r>
            <a:r>
              <a:rPr lang="de-DE" altLang="de-DE" sz="1400" b="1" dirty="0" smtClean="0"/>
              <a:t>step:</a:t>
            </a:r>
            <a:r>
              <a:rPr lang="de-DE" altLang="de-DE" sz="1400" dirty="0"/>
              <a:t> </a:t>
            </a:r>
            <a:r>
              <a:rPr lang="en-US" altLang="zh-CN" sz="1400" dirty="0"/>
              <a:t>Evaluate and </a:t>
            </a:r>
            <a:r>
              <a:rPr lang="en-US" altLang="zh-CN" sz="1400" dirty="0" smtClean="0"/>
              <a:t>conclude </a:t>
            </a:r>
            <a:r>
              <a:rPr lang="en-US" altLang="zh-CN" sz="1400" dirty="0"/>
              <a:t>the solutions</a:t>
            </a:r>
            <a:r>
              <a:rPr lang="en-US" altLang="zh-CN" sz="1400" dirty="0" smtClean="0"/>
              <a:t>.</a:t>
            </a:r>
            <a:endParaRPr lang="de-DE" altLang="de-DE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Key Issue 6 (Local MBS)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5 solutions available: 3 updated in SA2#140E plus 1 new.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step: </a:t>
            </a:r>
            <a:r>
              <a:rPr lang="en-US" altLang="zh-CN" sz="1400" dirty="0"/>
              <a:t>Evaluate and </a:t>
            </a:r>
            <a:r>
              <a:rPr lang="en-US" altLang="zh-CN" sz="1400" dirty="0" smtClean="0"/>
              <a:t>conclude </a:t>
            </a:r>
            <a:r>
              <a:rPr lang="en-US" altLang="zh-CN" sz="1400" dirty="0"/>
              <a:t>the solutions.</a:t>
            </a:r>
            <a:r>
              <a:rPr lang="de-DE" altLang="de-DE" sz="1400" dirty="0" smtClean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Key Issue 9 (</a:t>
            </a:r>
            <a:r>
              <a:rPr lang="de-DE" altLang="de-DE" sz="1800" b="1" dirty="0" smtClean="0"/>
              <a:t>Interworking </a:t>
            </a:r>
            <a:r>
              <a:rPr lang="de-DE" altLang="de-DE" sz="1800" b="1" dirty="0"/>
              <a:t>with </a:t>
            </a:r>
            <a:r>
              <a:rPr lang="de-DE" altLang="de-DE" sz="1800" b="1" dirty="0" smtClean="0"/>
              <a:t>EPC/eMBMS </a:t>
            </a:r>
            <a:r>
              <a:rPr lang="de-DE" altLang="de-DE" sz="1800" b="1" dirty="0"/>
              <a:t>for Public Safety)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3 solutions agreed in SA2#140E.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step: </a:t>
            </a:r>
            <a:r>
              <a:rPr lang="de-DE" altLang="de-DE" sz="1400" dirty="0" smtClean="0"/>
              <a:t>Finalize </a:t>
            </a:r>
            <a:r>
              <a:rPr lang="de-DE" altLang="de-DE" sz="1400" dirty="0"/>
              <a:t>descriptions </a:t>
            </a:r>
            <a:r>
              <a:rPr lang="de-DE" altLang="de-DE" sz="1400" dirty="0" smtClean="0"/>
              <a:t>of solutions and new solutions can be proposed.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Key Issue 2 (Levels of services)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1 solution available which was introduced in SA2#136AH and updated in </a:t>
            </a:r>
            <a:r>
              <a:rPr lang="de-DE" altLang="de-DE" sz="1400" dirty="0" smtClean="0"/>
              <a:t>SA2#139E.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step:</a:t>
            </a:r>
            <a:r>
              <a:rPr lang="de-DE" altLang="de-DE" sz="1400" dirty="0"/>
              <a:t> </a:t>
            </a:r>
            <a:r>
              <a:rPr lang="de-DE" altLang="de-DE" sz="1400" dirty="0" smtClean="0"/>
              <a:t>Address other KIs firstly and come back after concluding those KIs.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Issue </a:t>
            </a:r>
            <a:r>
              <a:rPr lang="de-DE" altLang="de-DE" sz="1800" b="1" dirty="0">
                <a:solidFill>
                  <a:srgbClr val="000000"/>
                </a:solidFill>
              </a:rPr>
              <a:t>3 </a:t>
            </a:r>
            <a:r>
              <a:rPr lang="de-DE" altLang="de-DE" sz="1800" b="1" dirty="0" smtClean="0">
                <a:solidFill>
                  <a:srgbClr val="000000"/>
                </a:solidFill>
              </a:rPr>
              <a:t>(Levels </a:t>
            </a:r>
            <a:r>
              <a:rPr lang="de-DE" altLang="de-DE" sz="1800" b="1" dirty="0">
                <a:solidFill>
                  <a:srgbClr val="000000"/>
                </a:solidFill>
              </a:rPr>
              <a:t>of </a:t>
            </a:r>
            <a:r>
              <a:rPr lang="de-DE" altLang="de-DE" sz="1800" b="1" dirty="0" smtClean="0">
                <a:solidFill>
                  <a:srgbClr val="000000"/>
                </a:solidFill>
              </a:rPr>
              <a:t>authorization)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000000"/>
                </a:solidFill>
              </a:rPr>
              <a:t>Agreed not to have a separate solutions in the TR.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</a:t>
            </a:r>
            <a:r>
              <a:rPr lang="de-DE" altLang="de-DE" sz="1400" b="1" dirty="0">
                <a:solidFill>
                  <a:srgbClr val="000000"/>
                </a:solidFill>
              </a:rPr>
              <a:t>:</a:t>
            </a:r>
            <a:r>
              <a:rPr lang="de-DE" altLang="de-DE" sz="1400" dirty="0">
                <a:solidFill>
                  <a:srgbClr val="000000"/>
                </a:solidFill>
              </a:rPr>
              <a:t> If authorization is need, </a:t>
            </a:r>
            <a:r>
              <a:rPr lang="en-US" altLang="de-DE" sz="1400" dirty="0">
                <a:solidFill>
                  <a:srgbClr val="000000"/>
                </a:solidFill>
              </a:rPr>
              <a:t>address this KI in the </a:t>
            </a:r>
            <a:r>
              <a:rPr lang="en-US" altLang="de-DE" sz="1400" dirty="0" smtClean="0"/>
              <a:t>individual solutions and conclude as part of KI#1</a:t>
            </a:r>
            <a:r>
              <a:rPr lang="de-DE" altLang="de-DE" sz="14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 b="1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800" dirty="0" smtClean="0"/>
          </a:p>
        </p:txBody>
      </p:sp>
    </p:spTree>
    <p:extLst>
      <p:ext uri="{BB962C8B-B14F-4D97-AF65-F5344CB8AC3E}">
        <p14:creationId xmlns:p14="http://schemas.microsoft.com/office/powerpoint/2010/main" val="339203043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SA2#140</a:t>
            </a:r>
            <a:r>
              <a:rPr lang="en-US" altLang="zh-CN" sz="2800" b="1" dirty="0"/>
              <a:t>e</a:t>
            </a:r>
            <a:r>
              <a:rPr lang="en-US" altLang="de-DE" sz="2800" b="1" dirty="0" smtClean="0"/>
              <a:t>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Most </a:t>
            </a:r>
            <a:r>
              <a:rPr lang="en-US" sz="1400" dirty="0"/>
              <a:t>of the </a:t>
            </a:r>
            <a:r>
              <a:rPr lang="en-US" sz="1400" dirty="0" smtClean="0"/>
              <a:t>key issues and related solutions </a:t>
            </a:r>
            <a:r>
              <a:rPr lang="en-US" sz="1400" dirty="0"/>
              <a:t>may lead to RAN impact</a:t>
            </a:r>
            <a:r>
              <a:rPr lang="en-US" sz="1400" dirty="0" smtClean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Solutions specific questions were included in the LS sent to RAN, RAN2 and RAN3.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Contentious </a:t>
            </a:r>
            <a:r>
              <a:rPr lang="de-DE" sz="1800" b="1" dirty="0"/>
              <a:t>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None </a:t>
            </a:r>
            <a:r>
              <a:rPr lang="en-US" sz="1400" dirty="0"/>
              <a:t>identified so far.</a:t>
            </a:r>
            <a:endParaRPr lang="en-US" sz="14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Focus for the Next Meeting (SA2#141E)</a:t>
            </a:r>
            <a:r>
              <a:rPr 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Proposals for new </a:t>
            </a:r>
            <a:r>
              <a:rPr lang="en-US" sz="1400" dirty="0" smtClean="0"/>
              <a:t>solution </a:t>
            </a:r>
            <a:r>
              <a:rPr lang="en-US" sz="1400" dirty="0"/>
              <a:t>will NOT be </a:t>
            </a:r>
            <a:r>
              <a:rPr lang="en-US" sz="1400" dirty="0" smtClean="0"/>
              <a:t>discussed unless they are for KI#9. New/updated </a:t>
            </a:r>
            <a:r>
              <a:rPr lang="en-US" sz="1400" dirty="0"/>
              <a:t>key </a:t>
            </a:r>
            <a:r>
              <a:rPr lang="en-US" sz="1400" dirty="0" smtClean="0"/>
              <a:t>issue will NOT be discussed.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Evaluate </a:t>
            </a:r>
            <a:r>
              <a:rPr lang="en-US" altLang="zh-CN" sz="1400" dirty="0"/>
              <a:t>and conclude the architecture and </a:t>
            </a:r>
            <a:r>
              <a:rPr lang="en-US" altLang="zh-CN" sz="1400" dirty="0" smtClean="0"/>
              <a:t>KIs.</a:t>
            </a:r>
            <a:endParaRPr lang="en-US" sz="14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</a:t>
            </a:r>
            <a:r>
              <a:rPr lang="en-US" altLang="zh-CN" sz="1800" b="1" dirty="0"/>
              <a:t>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/>
              <a:t>SA2#141e: </a:t>
            </a:r>
            <a:r>
              <a:rPr lang="en-US" altLang="zh-CN" sz="1400" dirty="0"/>
              <a:t>Evaluate and conclude the </a:t>
            </a:r>
            <a:r>
              <a:rPr lang="en-US" altLang="zh-CN" sz="1400" dirty="0" smtClean="0"/>
              <a:t>architecture and KIs.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b="1" dirty="0"/>
              <a:t>SA2#142</a:t>
            </a:r>
            <a:r>
              <a:rPr lang="en-US" altLang="zh-CN" sz="1400" b="1" dirty="0"/>
              <a:t>e: </a:t>
            </a:r>
            <a:r>
              <a:rPr lang="en-US" sz="1400" dirty="0" smtClean="0"/>
              <a:t>Evaluate and conclude the remaining KIs.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TR 23.757 and WID expected to be sent to SA#90E for approval.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Risks: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Due </a:t>
            </a:r>
            <a:r>
              <a:rPr lang="en-US" altLang="zh-CN" sz="1400" dirty="0"/>
              <a:t>to RAN </a:t>
            </a:r>
            <a:r>
              <a:rPr lang="en-US" altLang="zh-CN" sz="1400" dirty="0" smtClean="0"/>
              <a:t>dependencies, completion </a:t>
            </a:r>
            <a:r>
              <a:rPr lang="en-US" altLang="zh-CN" sz="1400" dirty="0"/>
              <a:t>of the study may not be possible in Q4 for all key issues, </a:t>
            </a:r>
            <a:endParaRPr lang="en-US" altLang="zh-CN" sz="1400" dirty="0" smtClean="0"/>
          </a:p>
        </p:txBody>
      </p:sp>
    </p:spTree>
    <p:extLst>
      <p:ext uri="{BB962C8B-B14F-4D97-AF65-F5344CB8AC3E}">
        <p14:creationId xmlns:p14="http://schemas.microsoft.com/office/powerpoint/2010/main" val="1070698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at SA#87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830030/</a:t>
                      </a:r>
                    </a:p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SP-200xxx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Only </a:t>
            </a:r>
            <a:r>
              <a:rPr lang="de-DE" altLang="de-DE" sz="1200" dirty="0"/>
              <a:t>one SA2 WG meeting in </a:t>
            </a:r>
            <a:r>
              <a:rPr lang="de-DE" altLang="de-DE" sz="1200" dirty="0" smtClean="0"/>
              <a:t>Q1 (SA2#136AH)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Total TUs requested for Study Phase in 2020 is 8, 2 TUs used in SA2#136AH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6 TUs </a:t>
            </a:r>
            <a:r>
              <a:rPr lang="de-DE" altLang="de-DE" sz="1200" dirty="0">
                <a:solidFill>
                  <a:srgbClr val="000000"/>
                </a:solidFill>
              </a:rPr>
              <a:t>remaining. </a:t>
            </a:r>
            <a:endParaRPr lang="de-DE" altLang="de-DE" sz="1200" dirty="0" smtClean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Objective B/Key </a:t>
            </a:r>
            <a:r>
              <a:rPr lang="de-DE" altLang="de-DE" sz="1200" dirty="0">
                <a:solidFill>
                  <a:srgbClr val="000000"/>
                </a:solidFill>
              </a:rPr>
              <a:t>Issue #5 (enTV services) </a:t>
            </a:r>
            <a:r>
              <a:rPr lang="de-DE" altLang="de-DE" sz="1200" dirty="0" smtClean="0">
                <a:solidFill>
                  <a:srgbClr val="000000"/>
                </a:solidFill>
              </a:rPr>
              <a:t>and E-UTRA access removed </a:t>
            </a:r>
            <a:r>
              <a:rPr lang="de-DE" altLang="de-DE" sz="1200" dirty="0">
                <a:solidFill>
                  <a:srgbClr val="000000"/>
                </a:solidFill>
              </a:rPr>
              <a:t>as a result of downscoping </a:t>
            </a:r>
            <a:r>
              <a:rPr lang="de-DE" altLang="de-DE" sz="1200" dirty="0" smtClean="0">
                <a:solidFill>
                  <a:srgbClr val="000000"/>
                </a:solidFill>
              </a:rPr>
              <a:t>in SA#86 and of NR_MBS WI approved in RAN#86.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Added new Key Issue 9 (NR/5GC and E-UTRAN/EPC </a:t>
            </a:r>
            <a:r>
              <a:rPr lang="de-DE" altLang="de-DE" sz="1200" dirty="0" smtClean="0">
                <a:solidFill>
                  <a:srgbClr val="000000"/>
                </a:solidFill>
              </a:rPr>
              <a:t>interworking for </a:t>
            </a:r>
            <a:r>
              <a:rPr lang="de-DE" altLang="de-DE" sz="1200" dirty="0">
                <a:solidFill>
                  <a:srgbClr val="000000"/>
                </a:solidFill>
              </a:rPr>
              <a:t>public </a:t>
            </a:r>
            <a:r>
              <a:rPr lang="de-DE" altLang="de-DE" sz="1200" dirty="0" smtClean="0">
                <a:solidFill>
                  <a:srgbClr val="000000"/>
                </a:solidFill>
              </a:rPr>
              <a:t>safety)</a:t>
            </a:r>
            <a:endParaRPr lang="en-US" altLang="zh-CN" sz="1200" dirty="0" smtClean="0">
              <a:solidFill>
                <a:srgbClr val="000000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sz="16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Most of the key issues may lead to RAN impact.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sz="16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/>
              <a:t>Address open key </a:t>
            </a:r>
            <a:r>
              <a:rPr lang="de-DE" sz="1200" dirty="0" smtClean="0">
                <a:solidFill>
                  <a:srgbClr val="000000"/>
                </a:solidFill>
              </a:rPr>
              <a:t>issues with focus on the most important ones.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>
                <a:solidFill>
                  <a:srgbClr val="000000"/>
                </a:solidFill>
              </a:rPr>
              <a:t>Finalize description for already captured solutions with strong support.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>
                <a:solidFill>
                  <a:srgbClr val="000000"/>
                </a:solidFill>
              </a:rPr>
              <a:t>Capture new solutions with strong support.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>
                <a:solidFill>
                  <a:srgbClr val="000000"/>
                </a:solidFill>
              </a:rPr>
              <a:t>Select solutions for at least most important key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/>
              <a:t>List identified RAN dependencies and send liaisons to relevant RAN WGs.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421041803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SA2#136AH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830030/</a:t>
                      </a:r>
                    </a:p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SP-200xxx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 fontScale="85000" lnSpcReduction="10000"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TR </a:t>
            </a:r>
            <a:r>
              <a:rPr lang="de-DE" altLang="de-DE" sz="1200" dirty="0" smtClean="0">
                <a:hlinkClick r:id="rId3"/>
              </a:rPr>
              <a:t>23.757v0.3.0</a:t>
            </a:r>
            <a:r>
              <a:rPr lang="de-DE" altLang="de-DE" sz="1200" dirty="0" smtClean="0"/>
              <a:t> </a:t>
            </a:r>
            <a:r>
              <a:rPr lang="de-DE" altLang="de-DE" sz="1200" dirty="0"/>
              <a:t>is </a:t>
            </a:r>
            <a:r>
              <a:rPr lang="de-DE" altLang="de-DE" sz="1200" dirty="0" smtClean="0"/>
              <a:t>available. 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in 2020 is </a:t>
            </a:r>
            <a:r>
              <a:rPr lang="de-DE" altLang="de-DE" sz="1200" dirty="0" smtClean="0"/>
              <a:t>8, 2 TUs used in SA2#136AH and </a:t>
            </a:r>
            <a:r>
              <a:rPr lang="de-DE" altLang="de-DE" sz="1200" dirty="0" smtClean="0">
                <a:solidFill>
                  <a:srgbClr val="FF0000"/>
                </a:solidFill>
              </a:rPr>
              <a:t>6 </a:t>
            </a:r>
            <a:r>
              <a:rPr lang="de-DE" altLang="de-DE" sz="1200" dirty="0" smtClean="0"/>
              <a:t>TUs remaining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Objective </a:t>
            </a:r>
            <a:r>
              <a:rPr lang="de-DE" altLang="de-DE" sz="1200" dirty="0">
                <a:solidFill>
                  <a:srgbClr val="000000"/>
                </a:solidFill>
              </a:rPr>
              <a:t>B/Key Issue #5 (enTV services)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E-UTRA access </a:t>
            </a:r>
            <a:r>
              <a:rPr lang="de-DE" altLang="de-DE" sz="1200" dirty="0">
                <a:solidFill>
                  <a:srgbClr val="000000"/>
                </a:solidFill>
              </a:rPr>
              <a:t>removed as a result of downscoping in SA#86 and of NR_MBS WI approved in RAN#86. </a:t>
            </a:r>
            <a:endParaRPr lang="en-US" altLang="zh-CN" sz="12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Added new Key Issue 9 (NR/5GC and E-UTRAN/EPC iwk for public safety)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Architectural options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Two architectural options captured in Annex A. Option 1 has no new network entities for transport only mode while additional CP and UP entities are needed for full service mode. Option 2 uses new, MBS specific functional components both for transport only mode and full service mode.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Five new solutions were included in the 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200" dirty="0" smtClean="0">
                <a:solidFill>
                  <a:srgbClr val="000000"/>
                </a:solidFill>
              </a:rPr>
              <a:t>in SA2#138 finalize description for solutions with strong support. Proceed with solution evaluation and interim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2 (Levels of services)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One solution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200" dirty="0">
                <a:solidFill>
                  <a:srgbClr val="000000"/>
                </a:solidFill>
              </a:rPr>
              <a:t>in SA2#138 </a:t>
            </a:r>
            <a:r>
              <a:rPr lang="de-DE" altLang="de-DE" sz="1200" dirty="0" smtClean="0">
                <a:solidFill>
                  <a:srgbClr val="000000"/>
                </a:solidFill>
              </a:rPr>
              <a:t>finalize solution description and discuss other solutions if time allows. Proceed with solution evaluation and interim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Issues 7/8 (MC-UC switch/BC-UC switch)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No solution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Next step: </a:t>
            </a:r>
            <a:r>
              <a:rPr lang="de-DE" altLang="de-DE" sz="1200" dirty="0">
                <a:solidFill>
                  <a:srgbClr val="000000"/>
                </a:solidFill>
              </a:rPr>
              <a:t>in SA2#138 discuss </a:t>
            </a:r>
            <a:r>
              <a:rPr lang="de-DE" altLang="de-DE" sz="1200" dirty="0" smtClean="0">
                <a:solidFill>
                  <a:srgbClr val="000000"/>
                </a:solidFill>
              </a:rPr>
              <a:t>and capture solutions</a:t>
            </a:r>
            <a:r>
              <a:rPr lang="de-DE" altLang="de-DE" sz="1200" dirty="0">
                <a:solidFill>
                  <a:srgbClr val="000000"/>
                </a:solidFill>
              </a:rPr>
              <a:t>, evaluate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proceed with interim conclusions.</a:t>
            </a:r>
            <a:endParaRPr lang="de-DE" altLang="de-DE" sz="120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6 (Local MBS)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One solution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200" dirty="0" smtClean="0">
                <a:solidFill>
                  <a:srgbClr val="000000"/>
                </a:solidFill>
              </a:rPr>
              <a:t>if time allows, discuss other solutions if available, evaluate and reach interim conclusions.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</a:t>
            </a:r>
            <a:r>
              <a:rPr lang="de-DE" altLang="de-DE" sz="1600" b="1" dirty="0">
                <a:solidFill>
                  <a:srgbClr val="000000"/>
                </a:solidFill>
              </a:rPr>
              <a:t>Issues </a:t>
            </a:r>
            <a:r>
              <a:rPr lang="de-DE" altLang="de-DE" sz="1600" b="1" dirty="0" smtClean="0">
                <a:solidFill>
                  <a:srgbClr val="000000"/>
                </a:solidFill>
              </a:rPr>
              <a:t>3/4/9 (levels of authorization/QoS/IWK with EPC/eMBMS for Public Safety)</a:t>
            </a:r>
            <a:endParaRPr lang="de-DE" altLang="de-DE" sz="1600" b="1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No </a:t>
            </a:r>
            <a:r>
              <a:rPr lang="de-DE" altLang="de-DE" sz="1200" dirty="0" smtClean="0">
                <a:solidFill>
                  <a:srgbClr val="000000"/>
                </a:solidFill>
              </a:rPr>
              <a:t>solution captured.</a:t>
            </a:r>
            <a:endParaRPr lang="de-DE" altLang="de-DE" sz="12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Next step: </a:t>
            </a:r>
            <a:r>
              <a:rPr lang="de-DE" altLang="de-DE" sz="1200" dirty="0" smtClean="0">
                <a:solidFill>
                  <a:srgbClr val="000000"/>
                </a:solidFill>
              </a:rPr>
              <a:t>if time allows, </a:t>
            </a:r>
            <a:r>
              <a:rPr lang="de-DE" altLang="de-DE" sz="1200" dirty="0">
                <a:solidFill>
                  <a:srgbClr val="000000"/>
                </a:solidFill>
              </a:rPr>
              <a:t>discuss </a:t>
            </a:r>
            <a:r>
              <a:rPr lang="de-DE" altLang="de-DE" sz="1200" dirty="0" smtClean="0">
                <a:solidFill>
                  <a:srgbClr val="000000"/>
                </a:solidFill>
              </a:rPr>
              <a:t>solutions if available and time allows, </a:t>
            </a:r>
            <a:r>
              <a:rPr lang="de-DE" altLang="de-DE" sz="1200" dirty="0">
                <a:solidFill>
                  <a:srgbClr val="000000"/>
                </a:solidFill>
              </a:rPr>
              <a:t>evaluate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reach interim conclusion.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dirty="0" smtClean="0"/>
          </a:p>
        </p:txBody>
      </p:sp>
    </p:spTree>
    <p:extLst>
      <p:ext uri="{BB962C8B-B14F-4D97-AF65-F5344CB8AC3E}">
        <p14:creationId xmlns:p14="http://schemas.microsoft.com/office/powerpoint/2010/main" val="209384903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SA2#136AH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Most of the key issues may lead to RAN impact</a:t>
            </a:r>
            <a:r>
              <a:rPr lang="en-US" sz="1200" dirty="0" smtClean="0"/>
              <a:t>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S</a:t>
            </a:r>
            <a:r>
              <a:rPr lang="en-US" sz="1200" dirty="0" smtClean="0"/>
              <a:t>election of architectural option.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Selection of solution(s) for MBS session establishment/management.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for the Next Meeting (SA2#138)</a:t>
            </a:r>
            <a:r>
              <a:rPr 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No new key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Prioritize </a:t>
            </a:r>
            <a:r>
              <a:rPr lang="en-US" sz="1200" dirty="0">
                <a:solidFill>
                  <a:srgbClr val="000000"/>
                </a:solidFill>
              </a:rPr>
              <a:t>solutions for Key Issue 2 (Levels of </a:t>
            </a:r>
            <a:r>
              <a:rPr lang="en-US" sz="1200" dirty="0" smtClean="0">
                <a:solidFill>
                  <a:srgbClr val="000000"/>
                </a:solidFill>
              </a:rPr>
              <a:t>services), KI1 (MBS session management) and KI7 (MC-UC switch).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 smtClean="0">
                <a:solidFill>
                  <a:srgbClr val="000000"/>
                </a:solidFill>
              </a:rPr>
              <a:t>	Complete solution descriptions and list RAN impacts for which feedback is needed. Liaise RAN WGs as needed.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 smtClean="0">
                <a:solidFill>
                  <a:srgbClr val="000000"/>
                </a:solidFill>
              </a:rPr>
              <a:t>	Start solution evaluations and draw interim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If time allows, address other Key Issues and related solutions.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000000"/>
                </a:solidFill>
              </a:rPr>
              <a:t>	</a:t>
            </a:r>
            <a:r>
              <a:rPr lang="en-US" sz="1200" dirty="0" smtClean="0">
                <a:solidFill>
                  <a:srgbClr val="000000"/>
                </a:solidFill>
              </a:rPr>
              <a:t>Evaluate solutions and capture conclusions.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 smtClean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Overall </a:t>
            </a:r>
            <a:r>
              <a:rPr lang="en-US" altLang="zh-CN" sz="1600" b="1" dirty="0"/>
              <a:t>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>
                <a:solidFill>
                  <a:srgbClr val="000000"/>
                </a:solidFill>
              </a:rPr>
              <a:t>2020Q2: 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zh-CN" sz="1200" dirty="0">
                <a:solidFill>
                  <a:srgbClr val="000000"/>
                </a:solidFill>
              </a:rPr>
              <a:t>	</a:t>
            </a:r>
            <a:r>
              <a:rPr lang="en-US" altLang="zh-CN" sz="1200" dirty="0" smtClean="0">
                <a:solidFill>
                  <a:srgbClr val="000000"/>
                </a:solidFill>
              </a:rPr>
              <a:t>Complete </a:t>
            </a:r>
            <a:r>
              <a:rPr lang="en-US" altLang="zh-CN" sz="1200" dirty="0">
                <a:solidFill>
                  <a:srgbClr val="000000"/>
                </a:solidFill>
              </a:rPr>
              <a:t>description of existing </a:t>
            </a:r>
            <a:r>
              <a:rPr lang="en-US" altLang="zh-CN" sz="1200" dirty="0" smtClean="0">
                <a:solidFill>
                  <a:srgbClr val="000000"/>
                </a:solidFill>
              </a:rPr>
              <a:t>solutions and new solutions with strong support for most important KIs (KI2/1/7). 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zh-CN" sz="1200" dirty="0" smtClean="0">
                <a:solidFill>
                  <a:srgbClr val="000000"/>
                </a:solidFill>
              </a:rPr>
              <a:t>	</a:t>
            </a:r>
            <a:r>
              <a:rPr lang="en-US" sz="1200" dirty="0" smtClean="0">
                <a:solidFill>
                  <a:srgbClr val="000000"/>
                </a:solidFill>
              </a:rPr>
              <a:t>Start solutions and architecture options </a:t>
            </a:r>
            <a:r>
              <a:rPr lang="en-US" sz="1200" dirty="0">
                <a:solidFill>
                  <a:srgbClr val="000000"/>
                </a:solidFill>
              </a:rPr>
              <a:t>evaluations and draw interim </a:t>
            </a:r>
            <a:r>
              <a:rPr lang="en-US" sz="1200" dirty="0" smtClean="0">
                <a:solidFill>
                  <a:srgbClr val="000000"/>
                </a:solidFill>
              </a:rPr>
              <a:t>conclusions for most important KIs.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200" dirty="0">
                <a:solidFill>
                  <a:srgbClr val="000000"/>
                </a:solidFill>
              </a:rPr>
              <a:t>	</a:t>
            </a:r>
            <a:r>
              <a:rPr lang="en-US" altLang="zh-CN" sz="1200" dirty="0">
                <a:solidFill>
                  <a:srgbClr val="000000"/>
                </a:solidFill>
              </a:rPr>
              <a:t>If time allows, address solutions for other </a:t>
            </a:r>
            <a:r>
              <a:rPr lang="en-US" altLang="zh-CN" sz="1200" dirty="0" smtClean="0">
                <a:solidFill>
                  <a:srgbClr val="000000"/>
                </a:solidFill>
              </a:rPr>
              <a:t>KIs.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>
                <a:solidFill>
                  <a:srgbClr val="000000"/>
                </a:solidFill>
              </a:rPr>
              <a:t>TR 23.757 and WID expected to be sent to SA#88 </a:t>
            </a:r>
            <a:r>
              <a:rPr lang="en-US" altLang="zh-CN" sz="1200" dirty="0" smtClean="0"/>
              <a:t>for approval.</a:t>
            </a:r>
            <a:endParaRPr lang="en-US" altLang="zh-CN" sz="12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zh-CN" sz="1200" dirty="0" smtClean="0">
                <a:solidFill>
                  <a:srgbClr val="000000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41636608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SA2#139E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 -&gt; 50%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TR </a:t>
            </a:r>
            <a:r>
              <a:rPr lang="de-DE" altLang="de-DE" sz="1400" dirty="0" smtClean="0">
                <a:hlinkClick r:id="rId3"/>
              </a:rPr>
              <a:t>23.757v0.4.0</a:t>
            </a:r>
            <a:r>
              <a:rPr lang="de-DE" altLang="de-DE" sz="1400" dirty="0" smtClean="0"/>
              <a:t> is available.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In 2020Q2 FS_5MBS was only discussed in SA2#139E.</a:t>
            </a:r>
            <a:endParaRPr lang="de-DE" altLang="de-DE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>
                <a:solidFill>
                  <a:srgbClr val="000000"/>
                </a:solidFill>
              </a:rPr>
              <a:t>No new key issue. 24 new solutions added, mostly vs. KI1 and </a:t>
            </a:r>
            <a:r>
              <a:rPr lang="en-US" altLang="de-DE" sz="1400" dirty="0" smtClean="0"/>
              <a:t>KI7. </a:t>
            </a:r>
            <a:r>
              <a:rPr lang="en-US" altLang="de-DE" sz="1400" dirty="0" smtClean="0">
                <a:solidFill>
                  <a:srgbClr val="000000"/>
                </a:solidFill>
              </a:rPr>
              <a:t>Previously existing solutions updated.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>
                <a:solidFill>
                  <a:srgbClr val="000000"/>
                </a:solidFill>
              </a:rPr>
              <a:t>Terminology issues fixed: </a:t>
            </a:r>
            <a:r>
              <a:rPr lang="en-US" altLang="de-DE" sz="1400" i="1" dirty="0" smtClean="0">
                <a:solidFill>
                  <a:srgbClr val="000000"/>
                </a:solidFill>
              </a:rPr>
              <a:t>PTP vs. PTM </a:t>
            </a:r>
            <a:r>
              <a:rPr lang="en-US" altLang="de-DE" sz="1400" dirty="0" smtClean="0">
                <a:solidFill>
                  <a:srgbClr val="000000"/>
                </a:solidFill>
              </a:rPr>
              <a:t>and </a:t>
            </a:r>
            <a:r>
              <a:rPr lang="en-US" altLang="de-DE" sz="1400" i="1" dirty="0" smtClean="0">
                <a:solidFill>
                  <a:srgbClr val="000000"/>
                </a:solidFill>
              </a:rPr>
              <a:t>Individual vs. Shared MBS traffic delivery </a:t>
            </a:r>
            <a:r>
              <a:rPr lang="en-US" altLang="de-DE" sz="1400" dirty="0" smtClean="0">
                <a:solidFill>
                  <a:srgbClr val="000000"/>
                </a:solidFill>
              </a:rPr>
              <a:t>methods.</a:t>
            </a:r>
            <a:endParaRPr lang="de-DE" altLang="de-DE" sz="1400" dirty="0" smtClean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Architectural options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000000"/>
                </a:solidFill>
              </a:rPr>
              <a:t>The two architectural options captured in Annex A have been updated and are now more mature.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400" dirty="0" smtClean="0">
                <a:solidFill>
                  <a:srgbClr val="000000"/>
                </a:solidFill>
              </a:rPr>
              <a:t>Start evaluation and attempt interim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14 solutions available: 5 already existing (of which 4 updated in SA2#139E) plus 9 new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step:</a:t>
            </a:r>
            <a:r>
              <a:rPr lang="de-DE" altLang="de-DE" sz="1400" dirty="0" smtClean="0"/>
              <a:t> Conclude descripton of solutions. S</a:t>
            </a:r>
            <a:r>
              <a:rPr lang="en-US" altLang="de-DE" sz="1400" dirty="0" smtClean="0"/>
              <a:t>tart evaluation and, if possible, capture interim conclusions.</a:t>
            </a:r>
            <a:endParaRPr lang="de-DE" altLang="de-DE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Key Issue 7 (MC-UC switch)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11 solutions available (all new)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>
                <a:solidFill>
                  <a:srgbClr val="000000"/>
                </a:solidFill>
              </a:rPr>
              <a:t>Next step:</a:t>
            </a:r>
            <a:r>
              <a:rPr lang="de-DE" altLang="de-DE" sz="1400" dirty="0">
                <a:solidFill>
                  <a:srgbClr val="000000"/>
                </a:solidFill>
              </a:rPr>
              <a:t> Conclude descripton of </a:t>
            </a:r>
            <a:r>
              <a:rPr lang="de-DE" altLang="de-DE" sz="1400" dirty="0" smtClean="0">
                <a:solidFill>
                  <a:srgbClr val="000000"/>
                </a:solidFill>
              </a:rPr>
              <a:t>solutions</a:t>
            </a:r>
            <a:r>
              <a:rPr lang="de-DE" altLang="de-DE" sz="1400" dirty="0">
                <a:solidFill>
                  <a:srgbClr val="000000"/>
                </a:solidFill>
              </a:rPr>
              <a:t>. S</a:t>
            </a:r>
            <a:r>
              <a:rPr lang="en-US" altLang="de-DE" sz="1400" dirty="0">
                <a:solidFill>
                  <a:srgbClr val="000000"/>
                </a:solidFill>
              </a:rPr>
              <a:t>tart evaluation and, if possible, capture interim conclusions.</a:t>
            </a:r>
            <a:endParaRPr lang="de-DE" altLang="de-DE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528143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SA2#139E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 -&gt; 50%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</a:t>
            </a:r>
            <a:r>
              <a:rPr lang="de-DE" altLang="de-DE" sz="1800" b="1" dirty="0" smtClean="0"/>
              <a:t>Issue 4 (QoS)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3 solutions available (all new, of which two apply also to KI1).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</a:t>
            </a:r>
            <a:r>
              <a:rPr lang="de-DE" altLang="de-DE" sz="1400" b="1" dirty="0" smtClean="0"/>
              <a:t>step:</a:t>
            </a:r>
            <a:r>
              <a:rPr lang="de-DE" altLang="de-DE" sz="1400" dirty="0"/>
              <a:t> </a:t>
            </a:r>
            <a:r>
              <a:rPr lang="de-DE" altLang="de-DE" sz="1400" dirty="0" smtClean="0"/>
              <a:t>Capture new solutions, if </a:t>
            </a:r>
            <a:r>
              <a:rPr lang="de-DE" altLang="de-DE" sz="1400" dirty="0"/>
              <a:t>available. Finalize descriptions </a:t>
            </a:r>
            <a:r>
              <a:rPr lang="de-DE" altLang="de-DE" sz="1400" dirty="0" smtClean="0"/>
              <a:t>of solutions</a:t>
            </a:r>
            <a:r>
              <a:rPr lang="de-DE" altLang="de-DE" sz="1400" dirty="0"/>
              <a:t>. </a:t>
            </a:r>
            <a:endParaRPr lang="de-DE" altLang="de-DE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Key Issue 6 (Local MBS)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4 solutions available: 1 already existing (and updated in SA2#139E) plus 3 new.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step: </a:t>
            </a:r>
            <a:r>
              <a:rPr lang="de-DE" altLang="de-DE" sz="1400" dirty="0" smtClean="0"/>
              <a:t>Capture </a:t>
            </a:r>
            <a:r>
              <a:rPr lang="de-DE" altLang="de-DE" sz="1400" dirty="0"/>
              <a:t>new solutions, if available</a:t>
            </a:r>
            <a:r>
              <a:rPr lang="de-DE" altLang="de-DE" sz="1400" dirty="0" smtClean="0"/>
              <a:t>. </a:t>
            </a:r>
            <a:r>
              <a:rPr lang="de-DE" altLang="de-DE" sz="1400" dirty="0"/>
              <a:t>Finalize </a:t>
            </a:r>
            <a:r>
              <a:rPr lang="de-DE" altLang="de-DE" sz="1400" dirty="0" smtClean="0"/>
              <a:t>descriptions of solutions</a:t>
            </a:r>
            <a:r>
              <a:rPr lang="de-DE" altLang="de-DE" sz="1400" dirty="0"/>
              <a:t>. </a:t>
            </a:r>
            <a:endParaRPr lang="de-DE" altLang="de-DE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Key Issue 9 (</a:t>
            </a:r>
            <a:r>
              <a:rPr lang="de-DE" altLang="de-DE" sz="1800" b="1" dirty="0" smtClean="0"/>
              <a:t>Interworking </a:t>
            </a:r>
            <a:r>
              <a:rPr lang="de-DE" altLang="de-DE" sz="1800" b="1" dirty="0"/>
              <a:t>with </a:t>
            </a:r>
            <a:r>
              <a:rPr lang="de-DE" altLang="de-DE" sz="1800" b="1" dirty="0" smtClean="0"/>
              <a:t>EPC/eMBMS </a:t>
            </a:r>
            <a:r>
              <a:rPr lang="de-DE" altLang="de-DE" sz="1800" b="1" dirty="0"/>
              <a:t>for Public Safety)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2 solutions </a:t>
            </a:r>
            <a:r>
              <a:rPr lang="de-DE" altLang="de-DE" sz="1400" dirty="0"/>
              <a:t>proposed </a:t>
            </a:r>
            <a:r>
              <a:rPr lang="de-DE" altLang="de-DE" sz="1400" dirty="0" smtClean="0"/>
              <a:t>in SA2#139E but </a:t>
            </a:r>
            <a:r>
              <a:rPr lang="de-DE" altLang="de-DE" sz="1400" dirty="0"/>
              <a:t>not captured to wait for </a:t>
            </a:r>
            <a:r>
              <a:rPr lang="de-DE" altLang="de-DE" sz="1400" dirty="0" smtClean="0"/>
              <a:t>KI#1/2/7 </a:t>
            </a:r>
            <a:r>
              <a:rPr lang="de-DE" altLang="de-DE" sz="1400" dirty="0"/>
              <a:t>to progress.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step: </a:t>
            </a:r>
            <a:r>
              <a:rPr lang="de-DE" altLang="de-DE" sz="1400" dirty="0"/>
              <a:t>Capture new </a:t>
            </a:r>
            <a:r>
              <a:rPr lang="de-DE" altLang="de-DE" sz="1400" dirty="0" smtClean="0"/>
              <a:t>solutions. </a:t>
            </a:r>
            <a:r>
              <a:rPr lang="de-DE" altLang="de-DE" sz="1400" dirty="0"/>
              <a:t>Finalize descriptions </a:t>
            </a:r>
            <a:r>
              <a:rPr lang="de-DE" altLang="de-DE" sz="1400" dirty="0" smtClean="0"/>
              <a:t>of solutions.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Key Issue 2 (Levels of services)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1 solution available which was introduced in SA2#136AH and updated in </a:t>
            </a:r>
            <a:r>
              <a:rPr lang="de-DE" altLang="de-DE" sz="1400" dirty="0" smtClean="0"/>
              <a:t>SA2#139E.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step:</a:t>
            </a:r>
            <a:r>
              <a:rPr lang="de-DE" altLang="de-DE" sz="1400" dirty="0"/>
              <a:t> </a:t>
            </a:r>
            <a:r>
              <a:rPr lang="de-DE" altLang="de-DE" sz="1400" dirty="0" smtClean="0"/>
              <a:t>If companies still have interest, try to conclude solution description.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Issue 8 (BC-UC switch)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000000"/>
                </a:solidFill>
              </a:rPr>
              <a:t>Agreed not to address this KI in Rel-17 timeframe.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Issue </a:t>
            </a:r>
            <a:r>
              <a:rPr lang="de-DE" altLang="de-DE" sz="1800" b="1" dirty="0">
                <a:solidFill>
                  <a:srgbClr val="000000"/>
                </a:solidFill>
              </a:rPr>
              <a:t>3 </a:t>
            </a:r>
            <a:r>
              <a:rPr lang="de-DE" altLang="de-DE" sz="1800" b="1" dirty="0" smtClean="0">
                <a:solidFill>
                  <a:srgbClr val="000000"/>
                </a:solidFill>
              </a:rPr>
              <a:t>(Levels </a:t>
            </a:r>
            <a:r>
              <a:rPr lang="de-DE" altLang="de-DE" sz="1800" b="1" dirty="0">
                <a:solidFill>
                  <a:srgbClr val="000000"/>
                </a:solidFill>
              </a:rPr>
              <a:t>of </a:t>
            </a:r>
            <a:r>
              <a:rPr lang="de-DE" altLang="de-DE" sz="1800" b="1" dirty="0" smtClean="0">
                <a:solidFill>
                  <a:srgbClr val="000000"/>
                </a:solidFill>
              </a:rPr>
              <a:t>authorization)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000000"/>
                </a:solidFill>
              </a:rPr>
              <a:t>No solutions submitted for this KI.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step: </a:t>
            </a:r>
            <a:r>
              <a:rPr lang="de-DE" altLang="de-DE" sz="1400" dirty="0" smtClean="0"/>
              <a:t>agree not to address this in KI in Rel-17 timeframe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800" dirty="0" smtClean="0"/>
          </a:p>
        </p:txBody>
      </p:sp>
    </p:spTree>
    <p:extLst>
      <p:ext uri="{BB962C8B-B14F-4D97-AF65-F5344CB8AC3E}">
        <p14:creationId xmlns:p14="http://schemas.microsoft.com/office/powerpoint/2010/main" val="15534103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SA2#139E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>
            <a:normAutofit fontScale="92500"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Most </a:t>
            </a:r>
            <a:r>
              <a:rPr lang="en-US" sz="1400" dirty="0"/>
              <a:t>of the </a:t>
            </a:r>
            <a:r>
              <a:rPr lang="en-US" sz="1400" dirty="0" smtClean="0"/>
              <a:t>key issues and related solutions </a:t>
            </a:r>
            <a:r>
              <a:rPr lang="en-US" sz="1400" dirty="0"/>
              <a:t>may lead to RAN impact</a:t>
            </a:r>
            <a:r>
              <a:rPr lang="en-US" sz="1400" dirty="0" smtClean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Solutions specific questions may need to be asked to reach conclusion.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Contentious </a:t>
            </a:r>
            <a:r>
              <a:rPr lang="de-DE" sz="1800" b="1" dirty="0"/>
              <a:t>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Evaluation and selection of architectural option.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Evaluation and selection of solution(s) for MBS session establishment/management and UC-MC switch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Focus for the Next Meeting (SA2#140E)</a:t>
            </a:r>
            <a:r>
              <a:rPr 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No new key issues. Last meeting for new solutions</a:t>
            </a:r>
            <a:r>
              <a:rPr lang="en-US" sz="1400" dirty="0"/>
              <a:t>. New solutions allowed only if </a:t>
            </a:r>
            <a:r>
              <a:rPr lang="en-US" sz="1400" dirty="0" smtClean="0"/>
              <a:t>complete.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Merging of solutions is encouraged.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Prioritize </a:t>
            </a:r>
            <a:r>
              <a:rPr lang="en-US" sz="1400" dirty="0">
                <a:solidFill>
                  <a:srgbClr val="000000"/>
                </a:solidFill>
              </a:rPr>
              <a:t>solutions for </a:t>
            </a:r>
            <a:r>
              <a:rPr lang="en-US" sz="1400" dirty="0" smtClean="0">
                <a:solidFill>
                  <a:srgbClr val="000000"/>
                </a:solidFill>
              </a:rPr>
              <a:t>KI1 (MBS session management) and KI7 (MC-UC switch)</a:t>
            </a:r>
            <a:r>
              <a:rPr lang="en-US" sz="1400" dirty="0" smtClean="0">
                <a:solidFill>
                  <a:srgbClr val="FF0000"/>
                </a:solidFill>
              </a:rPr>
              <a:t>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Complete solution descriptions and list RAN impacts for which feedback is needed.</a:t>
            </a:r>
            <a:endParaRPr lang="en-US" sz="1200" strike="sngStrike" dirty="0" smtClean="0">
              <a:solidFill>
                <a:srgbClr val="FF3300"/>
              </a:solidFill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Start solution evaluations and draw interim conclusions wherever possible.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rgbClr val="000000"/>
                </a:solidFill>
              </a:rPr>
              <a:t>Address other Key Issues and related solutions.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If possible, evaluate solutions and capture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Rappoteur will collect RAN impacts. </a:t>
            </a:r>
            <a:r>
              <a:rPr lang="en-US" sz="1400" dirty="0" smtClean="0"/>
              <a:t>TR </a:t>
            </a:r>
            <a:r>
              <a:rPr lang="en-US" sz="1400" dirty="0"/>
              <a:t>23.757 </a:t>
            </a:r>
            <a:r>
              <a:rPr lang="en-US" sz="1400" dirty="0" smtClean="0"/>
              <a:t>for </a:t>
            </a:r>
            <a:r>
              <a:rPr lang="en-US" sz="1400" dirty="0"/>
              <a:t>information</a:t>
            </a:r>
            <a:r>
              <a:rPr lang="en-US" sz="1400" dirty="0" smtClean="0"/>
              <a:t>. Specific questions for feedback may be included.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</a:t>
            </a:r>
            <a:r>
              <a:rPr lang="en-US" altLang="zh-CN" sz="1800" b="1" dirty="0"/>
              <a:t>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Conclusion of all KIs </a:t>
            </a:r>
            <a:r>
              <a:rPr lang="en-US" sz="1400" dirty="0" smtClean="0"/>
              <a:t>(and therefore of SI) by Sep. 2020 </a:t>
            </a:r>
            <a:r>
              <a:rPr lang="en-US" sz="1400" dirty="0"/>
              <a:t>unlikely, due to RAN dependencies</a:t>
            </a:r>
            <a:r>
              <a:rPr lang="en-US" sz="1400" dirty="0" smtClean="0"/>
              <a:t>.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2020H2: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>
                <a:solidFill>
                  <a:srgbClr val="000000"/>
                </a:solidFill>
              </a:rPr>
              <a:t>Complete description of solutions for all open KIs.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Complete evaluation of solutions and architecture options evaluations, including RAN feedback where needed, and complete conclusions for all open KIs.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TR 23.757 and WID expected to be sent to SA#90E for approval.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8752098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SA2#141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Autofit/>
          </a:bodyPr>
          <a:lstStyle/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/>
              <a:t>General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/>
              <a:t>TR 23.757 v1.1.0 is </a:t>
            </a:r>
            <a:r>
              <a:rPr lang="de-DE" altLang="de-DE" sz="1200" dirty="0" smtClean="0"/>
              <a:t>available. </a:t>
            </a:r>
            <a:endParaRPr lang="de-DE" altLang="de-DE" sz="12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/>
              <a:t>A </a:t>
            </a:r>
            <a:r>
              <a:rPr lang="de-DE" altLang="de-DE" sz="1200" dirty="0" smtClean="0"/>
              <a:t>consolidated </a:t>
            </a:r>
            <a:r>
              <a:rPr lang="de-DE" altLang="de-DE" sz="1200" dirty="0"/>
              <a:t>architecture is agreed as the baseline architecture. </a:t>
            </a:r>
            <a:endParaRPr lang="de-DE" altLang="de-DE" sz="1200" dirty="0" smtClean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Evaluations and conclusions principles for serveral KIs are agreed. </a:t>
            </a:r>
            <a:endParaRPr lang="de-DE" altLang="de-DE" sz="12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200" dirty="0" smtClean="0"/>
              <a:t>Three </a:t>
            </a:r>
            <a:r>
              <a:rPr lang="en-US" altLang="de-DE" sz="1200" dirty="0"/>
              <a:t>new solutions are </a:t>
            </a:r>
            <a:r>
              <a:rPr lang="en-US" altLang="de-DE" sz="1200" dirty="0" smtClean="0"/>
              <a:t>added, </a:t>
            </a:r>
            <a:r>
              <a:rPr lang="en-US" altLang="de-DE" sz="1200" dirty="0"/>
              <a:t>and totally </a:t>
            </a:r>
            <a:r>
              <a:rPr lang="en-US" altLang="de-DE" sz="1200" dirty="0" smtClean="0"/>
              <a:t>46 </a:t>
            </a:r>
            <a:r>
              <a:rPr lang="en-US" altLang="de-DE" sz="1200" dirty="0"/>
              <a:t>solutions documented in the TR. </a:t>
            </a:r>
            <a:endParaRPr lang="en-US" altLang="de-DE" sz="1200" dirty="0" smtClean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18 </a:t>
            </a:r>
            <a:r>
              <a:rPr lang="en-US" altLang="de-DE" sz="1200" dirty="0" smtClean="0"/>
              <a:t>solutions available: 2 new and 9 </a:t>
            </a:r>
            <a:r>
              <a:rPr lang="en-US" altLang="de-DE" sz="1200" dirty="0"/>
              <a:t>updated </a:t>
            </a:r>
            <a:r>
              <a:rPr lang="en-US" altLang="de-DE" sz="1200" dirty="0" smtClean="0"/>
              <a:t>during SA2 #141E.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200" dirty="0" smtClean="0"/>
              <a:t>Initial </a:t>
            </a:r>
            <a:r>
              <a:rPr lang="en-US" altLang="de-DE" sz="1200" dirty="0"/>
              <a:t>evaluation </a:t>
            </a:r>
            <a:r>
              <a:rPr lang="en-US" altLang="de-DE" sz="1200" dirty="0" smtClean="0"/>
              <a:t>and </a:t>
            </a:r>
            <a:r>
              <a:rPr lang="de-DE" altLang="de-DE" sz="1200" dirty="0" smtClean="0"/>
              <a:t>Several principles for conclusion are captured.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 smtClean="0"/>
              <a:t>Next step:</a:t>
            </a:r>
            <a:r>
              <a:rPr lang="de-DE" altLang="de-DE" sz="1200" dirty="0" smtClean="0"/>
              <a:t> Finalize the </a:t>
            </a:r>
            <a:r>
              <a:rPr lang="en-US" altLang="zh-CN" sz="1200" dirty="0" smtClean="0"/>
              <a:t>evaluation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conclusion of </a:t>
            </a:r>
            <a:r>
              <a:rPr lang="en-US" altLang="zh-CN" sz="1200" dirty="0"/>
              <a:t>the </a:t>
            </a:r>
            <a:r>
              <a:rPr lang="en-US" altLang="zh-CN" sz="1200" dirty="0" smtClean="0"/>
              <a:t>KI</a:t>
            </a:r>
            <a:r>
              <a:rPr lang="en-US" altLang="de-DE" sz="1200" dirty="0" smtClean="0"/>
              <a:t>.</a:t>
            </a:r>
            <a:endParaRPr lang="de-DE" altLang="de-DE" sz="1200" dirty="0" smtClean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(MC-UC switch)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15 </a:t>
            </a:r>
            <a:r>
              <a:rPr lang="de-DE" altLang="de-DE" sz="1200" dirty="0"/>
              <a:t>solutions available: </a:t>
            </a:r>
            <a:r>
              <a:rPr lang="de-DE" altLang="de-DE" sz="1200" dirty="0" smtClean="0"/>
              <a:t>4 </a:t>
            </a:r>
            <a:r>
              <a:rPr lang="de-DE" altLang="de-DE" sz="1200" dirty="0"/>
              <a:t>updated </a:t>
            </a:r>
            <a:r>
              <a:rPr lang="de-DE" altLang="de-DE" sz="1200" dirty="0" smtClean="0"/>
              <a:t>during SA2#141E. </a:t>
            </a:r>
            <a:endParaRPr lang="de-DE" altLang="de-DE" sz="12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200" dirty="0"/>
              <a:t>Initial evaluation </a:t>
            </a:r>
            <a:r>
              <a:rPr lang="en-US" altLang="de-DE" sz="1200" dirty="0" smtClean="0"/>
              <a:t>and </a:t>
            </a:r>
            <a:r>
              <a:rPr lang="de-DE" altLang="de-DE" sz="1200" dirty="0" smtClean="0"/>
              <a:t>Several </a:t>
            </a:r>
            <a:r>
              <a:rPr lang="de-DE" altLang="de-DE" sz="1200" dirty="0"/>
              <a:t>principles for conclusion are captured</a:t>
            </a:r>
            <a:r>
              <a:rPr lang="de-DE" altLang="de-DE" sz="1200" dirty="0" smtClean="0"/>
              <a:t>.</a:t>
            </a:r>
            <a:endParaRPr lang="de-DE" altLang="de-DE" sz="12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/>
              <a:t>Next step:</a:t>
            </a:r>
            <a:r>
              <a:rPr lang="de-DE" altLang="de-DE" sz="1200" dirty="0"/>
              <a:t> Finalize the </a:t>
            </a:r>
            <a:r>
              <a:rPr lang="en-US" altLang="zh-CN" sz="1200" dirty="0"/>
              <a:t>evaluation and conclusion of the KI</a:t>
            </a:r>
            <a:r>
              <a:rPr lang="en-US" altLang="de-DE" sz="1200" dirty="0" smtClean="0"/>
              <a:t>.</a:t>
            </a:r>
            <a:endParaRPr lang="de-DE" altLang="de-DE" sz="1200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51895490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65 % &gt; 85%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矩形 4"/>
          <p:cNvSpPr/>
          <p:nvPr/>
        </p:nvSpPr>
        <p:spPr bwMode="auto">
          <a:xfrm rot="19224583">
            <a:off x="4751461" y="3999432"/>
            <a:ext cx="3426863" cy="341831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</a:rPr>
              <a:t>This page will be updated</a:t>
            </a:r>
            <a:endParaRPr kumimoji="0" lang="zh-CN" altLang="en-US" sz="1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50177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SA2#141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10677707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65 % &gt; 85%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4 (QoS)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dirty="0"/>
              <a:t>9 solutions </a:t>
            </a:r>
            <a:r>
              <a:rPr lang="de-DE" altLang="de-DE" sz="1200" dirty="0" smtClean="0"/>
              <a:t>available</a:t>
            </a:r>
            <a:r>
              <a:rPr lang="de-DE" altLang="de-DE" sz="1200" dirty="0"/>
              <a:t>: 4 updated </a:t>
            </a:r>
            <a:r>
              <a:rPr lang="en-US" altLang="zh-CN" sz="1200" dirty="0" smtClean="0"/>
              <a:t>during </a:t>
            </a:r>
            <a:r>
              <a:rPr lang="de-DE" altLang="de-DE" sz="1200" dirty="0" smtClean="0"/>
              <a:t>SA2#141E</a:t>
            </a:r>
            <a:r>
              <a:rPr lang="de-DE" altLang="de-DE" sz="1200" dirty="0"/>
              <a:t>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 smtClean="0"/>
              <a:t>Evaluation </a:t>
            </a:r>
            <a:r>
              <a:rPr lang="en-US" altLang="de-DE" sz="1200" dirty="0"/>
              <a:t>and </a:t>
            </a:r>
            <a:r>
              <a:rPr lang="de-DE" altLang="de-DE" sz="1200" dirty="0" smtClean="0"/>
              <a:t>conclusion for multicast are captured.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dirty="0" smtClean="0"/>
              <a:t>Conclusion for broadacast is expected to be completed in 142E. </a:t>
            </a:r>
            <a:endParaRPr lang="de-DE" altLang="de-DE" sz="1200" dirty="0"/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/>
              <a:t>Next step</a:t>
            </a:r>
            <a:r>
              <a:rPr lang="de-DE" altLang="de-DE" sz="1200" dirty="0"/>
              <a:t>: Finalize the </a:t>
            </a:r>
            <a:r>
              <a:rPr lang="en-US" altLang="zh-CN" sz="1200" dirty="0"/>
              <a:t>evaluation and conclusion of the KI</a:t>
            </a:r>
            <a:r>
              <a:rPr lang="en-US" altLang="de-DE" sz="1200" dirty="0"/>
              <a:t>.</a:t>
            </a:r>
            <a:endParaRPr lang="de-DE" altLang="de-DE" sz="12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6 (Local MBS)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dirty="0"/>
              <a:t>6 solutions available: 4 updated </a:t>
            </a:r>
            <a:r>
              <a:rPr lang="de-DE" altLang="de-DE" sz="1200" dirty="0" smtClean="0"/>
              <a:t>during </a:t>
            </a:r>
            <a:r>
              <a:rPr lang="de-DE" altLang="de-DE" sz="1200" dirty="0"/>
              <a:t>SA2#141E</a:t>
            </a:r>
            <a:r>
              <a:rPr lang="de-DE" altLang="de-DE" sz="1200" dirty="0" smtClean="0"/>
              <a:t>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/>
              <a:t>Evaluation and </a:t>
            </a:r>
            <a:r>
              <a:rPr lang="de-DE" altLang="de-DE" sz="1200" dirty="0"/>
              <a:t>Several principles for conclusion are captured</a:t>
            </a:r>
            <a:r>
              <a:rPr lang="de-DE" altLang="de-DE" sz="1200" dirty="0" smtClean="0"/>
              <a:t>.</a:t>
            </a:r>
            <a:endParaRPr lang="de-DE" altLang="de-DE" sz="1200" dirty="0"/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/>
              <a:t>Next step</a:t>
            </a:r>
            <a:r>
              <a:rPr lang="de-DE" altLang="de-DE" sz="1200" dirty="0"/>
              <a:t>: Finalize the </a:t>
            </a:r>
            <a:r>
              <a:rPr lang="en-US" altLang="zh-CN" sz="1200" dirty="0"/>
              <a:t>evaluation and conclusion of the KI</a:t>
            </a:r>
            <a:r>
              <a:rPr lang="en-US" altLang="de-DE" sz="1200" dirty="0"/>
              <a:t>.</a:t>
            </a:r>
            <a:endParaRPr lang="de-DE" altLang="de-DE" sz="12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9 (Interworking with EPC/eMBMS for Public Safety)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dirty="0" smtClean="0"/>
              <a:t>4 solutions available: 1 new and 2 udpated during SA2#141E. 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 smtClean="0"/>
              <a:t>Next </a:t>
            </a:r>
            <a:r>
              <a:rPr lang="de-DE" altLang="de-DE" sz="1200" b="1" dirty="0"/>
              <a:t>step</a:t>
            </a:r>
            <a:r>
              <a:rPr lang="de-DE" altLang="de-DE" sz="1200" dirty="0"/>
              <a:t>: Finalize the </a:t>
            </a:r>
            <a:r>
              <a:rPr lang="en-US" altLang="zh-CN" sz="1200" dirty="0"/>
              <a:t>evaluation and conclusion of the KI</a:t>
            </a:r>
            <a:r>
              <a:rPr lang="en-US" altLang="de-DE" sz="1200" dirty="0"/>
              <a:t>.</a:t>
            </a:r>
            <a:endParaRPr lang="de-DE" altLang="de-DE" sz="1200" dirty="0" smtClean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2 (Levels of services)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dirty="0"/>
              <a:t>1 solution available and updated </a:t>
            </a:r>
            <a:r>
              <a:rPr lang="de-DE" altLang="de-DE" sz="1200" dirty="0" smtClean="0"/>
              <a:t>during </a:t>
            </a:r>
            <a:r>
              <a:rPr lang="de-DE" altLang="de-DE" sz="1200" dirty="0"/>
              <a:t>SA2#141E</a:t>
            </a:r>
            <a:r>
              <a:rPr lang="de-DE" altLang="de-DE" sz="1200" dirty="0" smtClean="0"/>
              <a:t>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 smtClean="0"/>
              <a:t>Next </a:t>
            </a:r>
            <a:r>
              <a:rPr lang="de-DE" altLang="de-DE" sz="1200" b="1" dirty="0"/>
              <a:t>step</a:t>
            </a:r>
            <a:r>
              <a:rPr lang="de-DE" altLang="de-DE" sz="1200" dirty="0"/>
              <a:t>: </a:t>
            </a:r>
            <a:r>
              <a:rPr lang="de-DE" altLang="de-DE" sz="1200" dirty="0" smtClean="0"/>
              <a:t>Using this solution as the conclusion of the KI. </a:t>
            </a:r>
            <a:endParaRPr lang="de-DE" altLang="de-DE" sz="12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3 (Levels of authorization)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 smtClean="0"/>
              <a:t>Evaluation </a:t>
            </a:r>
            <a:r>
              <a:rPr lang="de-DE" altLang="de-DE" sz="1200" dirty="0" smtClean="0"/>
              <a:t>and 2 </a:t>
            </a:r>
            <a:r>
              <a:rPr lang="de-DE" altLang="de-DE" sz="1200" dirty="0"/>
              <a:t>solutions updated </a:t>
            </a:r>
            <a:r>
              <a:rPr lang="de-DE" altLang="de-DE" sz="1200" dirty="0" smtClean="0"/>
              <a:t>during </a:t>
            </a:r>
            <a:r>
              <a:rPr lang="de-DE" altLang="de-DE" sz="1200" dirty="0"/>
              <a:t>SA2#141E</a:t>
            </a:r>
            <a:r>
              <a:rPr lang="de-DE" altLang="de-DE" sz="1200" dirty="0" smtClean="0"/>
              <a:t>.</a:t>
            </a:r>
            <a:endParaRPr lang="de-DE" altLang="de-DE" sz="1200" dirty="0"/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/>
              <a:t>Next step</a:t>
            </a:r>
            <a:r>
              <a:rPr lang="de-DE" altLang="de-DE" sz="1200" dirty="0"/>
              <a:t>: </a:t>
            </a:r>
            <a:r>
              <a:rPr lang="en-US" altLang="de-DE" sz="1200" dirty="0" smtClean="0"/>
              <a:t>Finalize the conclusion and if needed, update the evaluation</a:t>
            </a:r>
            <a:r>
              <a:rPr lang="de-DE" altLang="de-DE" sz="1200" dirty="0" smtClean="0"/>
              <a:t>.</a:t>
            </a:r>
            <a:endParaRPr lang="de-DE" altLang="de-DE" sz="1200" dirty="0"/>
          </a:p>
        </p:txBody>
      </p:sp>
      <p:sp>
        <p:nvSpPr>
          <p:cNvPr id="5" name="矩形 4"/>
          <p:cNvSpPr/>
          <p:nvPr/>
        </p:nvSpPr>
        <p:spPr bwMode="auto">
          <a:xfrm rot="19224583">
            <a:off x="4751461" y="3999432"/>
            <a:ext cx="3426863" cy="341831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</a:rPr>
              <a:t>This page will be updated</a:t>
            </a:r>
            <a:endParaRPr kumimoji="0" lang="zh-CN" altLang="en-US" sz="1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30615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SA2#141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Most </a:t>
            </a:r>
            <a:r>
              <a:rPr lang="en-US" sz="1400" dirty="0"/>
              <a:t>of the </a:t>
            </a:r>
            <a:r>
              <a:rPr lang="en-US" sz="1400" dirty="0" smtClean="0"/>
              <a:t>key issues and related solutions </a:t>
            </a:r>
            <a:r>
              <a:rPr lang="en-US" sz="1400" dirty="0"/>
              <a:t>may lead to RAN impact</a:t>
            </a:r>
            <a:r>
              <a:rPr lang="en-US" sz="1400" dirty="0" smtClean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Solutions specific questions were included in the LS sent to RAN, RAN2 and RAN3.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Contentious </a:t>
            </a:r>
            <a:r>
              <a:rPr lang="de-DE" sz="1800" b="1" dirty="0"/>
              <a:t>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None </a:t>
            </a:r>
            <a:r>
              <a:rPr lang="en-US" sz="1400" dirty="0"/>
              <a:t>identified so far.</a:t>
            </a:r>
            <a:endParaRPr lang="en-US" sz="14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Focus for the Next Meeting (SA2#142E)</a:t>
            </a:r>
            <a:r>
              <a:rPr 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Proposals for new </a:t>
            </a:r>
            <a:r>
              <a:rPr lang="en-US" sz="1400" dirty="0" smtClean="0"/>
              <a:t>solution </a:t>
            </a:r>
            <a:r>
              <a:rPr lang="en-US" sz="1400" dirty="0"/>
              <a:t>will NOT be </a:t>
            </a:r>
            <a:r>
              <a:rPr lang="en-US" sz="1400" dirty="0" smtClean="0"/>
              <a:t>discussed</a:t>
            </a:r>
            <a:r>
              <a:rPr lang="en-US" altLang="zh-CN" sz="1400" dirty="0" smtClean="0"/>
              <a:t> (</a:t>
            </a:r>
            <a:r>
              <a:rPr lang="en-US" altLang="zh-CN" sz="1400" dirty="0"/>
              <a:t>except if proposed as a Way Forward proposal to enable conclusions</a:t>
            </a:r>
            <a:r>
              <a:rPr lang="en-US" altLang="zh-CN" sz="1400" dirty="0" smtClean="0"/>
              <a:t>).</a:t>
            </a:r>
            <a:endParaRPr lang="en-US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New/updated key issue will NOT be discussed.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Evaluate </a:t>
            </a:r>
            <a:r>
              <a:rPr lang="en-US" altLang="zh-CN" sz="1400" dirty="0"/>
              <a:t>and conclude </a:t>
            </a:r>
            <a:r>
              <a:rPr lang="en-US" altLang="zh-CN" sz="1400" dirty="0" smtClean="0"/>
              <a:t>KIs.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</a:t>
            </a:r>
            <a:r>
              <a:rPr lang="en-US" altLang="zh-CN" sz="1800" b="1" dirty="0"/>
              <a:t>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b="1" dirty="0" smtClean="0"/>
              <a:t>SA2#142</a:t>
            </a:r>
            <a:r>
              <a:rPr lang="en-US" altLang="zh-CN" sz="1400" b="1" dirty="0"/>
              <a:t>e: </a:t>
            </a:r>
            <a:r>
              <a:rPr lang="en-US" altLang="zh-CN" sz="1400" dirty="0" smtClean="0"/>
              <a:t>Finalize the </a:t>
            </a:r>
            <a:r>
              <a:rPr lang="en-US" sz="1400" dirty="0" smtClean="0"/>
              <a:t>Evaluation and conclusion of the KIs.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TR 23.757 and WID expected to be sent to SA#90E for approval.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Risks: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Due </a:t>
            </a:r>
            <a:r>
              <a:rPr lang="en-US" altLang="zh-CN" sz="1400" dirty="0"/>
              <a:t>to RAN </a:t>
            </a:r>
            <a:r>
              <a:rPr lang="en-US" altLang="zh-CN" sz="1400" dirty="0" smtClean="0"/>
              <a:t>dependencies, completion </a:t>
            </a:r>
            <a:r>
              <a:rPr lang="en-US" altLang="zh-CN" sz="1400" dirty="0"/>
              <a:t>of the study may not be possible in Q4 for all key </a:t>
            </a:r>
            <a:r>
              <a:rPr lang="en-US" altLang="zh-CN" sz="1400" dirty="0" smtClean="0"/>
              <a:t>issue. </a:t>
            </a:r>
          </a:p>
        </p:txBody>
      </p:sp>
      <p:sp>
        <p:nvSpPr>
          <p:cNvPr id="2" name="矩形 1"/>
          <p:cNvSpPr/>
          <p:nvPr/>
        </p:nvSpPr>
        <p:spPr bwMode="auto">
          <a:xfrm rot="19224583">
            <a:off x="4751461" y="3999432"/>
            <a:ext cx="3426863" cy="341831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</a:rPr>
              <a:t>This page will be updated</a:t>
            </a:r>
            <a:endParaRPr kumimoji="0" lang="zh-CN" altLang="en-US" sz="1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96728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0609" y="2720083"/>
            <a:ext cx="6827838" cy="1143000"/>
          </a:xfrm>
        </p:spPr>
        <p:txBody>
          <a:bodyPr/>
          <a:lstStyle/>
          <a:p>
            <a:r>
              <a:rPr lang="en-US" altLang="zh-CN" dirty="0" smtClean="0"/>
              <a:t>Backup</a:t>
            </a:r>
            <a:br>
              <a:rPr lang="en-US" altLang="zh-CN" dirty="0" smtClean="0"/>
            </a:br>
            <a:r>
              <a:rPr lang="en-GB" altLang="zh-CN" sz="1800" dirty="0" smtClean="0"/>
              <a:t>SA2#140E </a:t>
            </a:r>
            <a:r>
              <a:rPr lang="en-US" altLang="zh-CN" sz="1800" dirty="0" smtClean="0"/>
              <a:t>FS_5MBS </a:t>
            </a:r>
            <a:r>
              <a:rPr lang="en-US" altLang="de-DE" sz="1800" dirty="0"/>
              <a:t>Status </a:t>
            </a:r>
            <a:r>
              <a:rPr lang="en-GB" altLang="zh-CN" sz="1800" dirty="0"/>
              <a:t>Report (</a:t>
            </a:r>
            <a:r>
              <a:rPr lang="en-GB" altLang="zh-CN" sz="1800" dirty="0" smtClean="0"/>
              <a:t>S2-2006060) </a:t>
            </a:r>
            <a:r>
              <a:rPr lang="en-GB" altLang="zh-CN" sz="1800" dirty="0"/>
              <a:t>for information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431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SA2#141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Autofit/>
          </a:bodyPr>
          <a:lstStyle/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/>
              <a:t>General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/>
              <a:t>TR 23.757 v1.1.0 is </a:t>
            </a:r>
            <a:r>
              <a:rPr lang="de-DE" altLang="de-DE" sz="1200" dirty="0" smtClean="0"/>
              <a:t>available. </a:t>
            </a:r>
            <a:endParaRPr lang="de-DE" altLang="de-DE" sz="12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/>
              <a:t>A </a:t>
            </a:r>
            <a:r>
              <a:rPr lang="de-DE" altLang="de-DE" sz="1200" dirty="0" smtClean="0"/>
              <a:t>consolidated </a:t>
            </a:r>
            <a:r>
              <a:rPr lang="de-DE" altLang="de-DE" sz="1200" dirty="0"/>
              <a:t>architecture is agreed as the baseline architecture. </a:t>
            </a:r>
            <a:endParaRPr lang="de-DE" altLang="de-DE" sz="1200" dirty="0" smtClean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Evaluations and conclusions principles for serveral KIs are agreed. </a:t>
            </a:r>
            <a:endParaRPr lang="de-DE" altLang="de-DE" sz="12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200" dirty="0" smtClean="0"/>
              <a:t>Three </a:t>
            </a:r>
            <a:r>
              <a:rPr lang="en-US" altLang="de-DE" sz="1200" dirty="0"/>
              <a:t>new solutions are </a:t>
            </a:r>
            <a:r>
              <a:rPr lang="en-US" altLang="de-DE" sz="1200" dirty="0" smtClean="0"/>
              <a:t>added, </a:t>
            </a:r>
            <a:r>
              <a:rPr lang="en-US" altLang="de-DE" sz="1200" dirty="0"/>
              <a:t>and totally </a:t>
            </a:r>
            <a:r>
              <a:rPr lang="en-US" altLang="de-DE" sz="1200" dirty="0" smtClean="0"/>
              <a:t>46 </a:t>
            </a:r>
            <a:r>
              <a:rPr lang="en-US" altLang="de-DE" sz="1200" dirty="0"/>
              <a:t>solutions documented in the TR. </a:t>
            </a:r>
            <a:endParaRPr lang="en-US" altLang="de-DE" sz="1200" dirty="0" smtClean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18 </a:t>
            </a:r>
            <a:r>
              <a:rPr lang="en-US" altLang="de-DE" sz="1200" dirty="0" smtClean="0"/>
              <a:t>solutions available: 2 new and 9 </a:t>
            </a:r>
            <a:r>
              <a:rPr lang="en-US" altLang="de-DE" sz="1200" dirty="0"/>
              <a:t>updated </a:t>
            </a:r>
            <a:r>
              <a:rPr lang="en-US" altLang="de-DE" sz="1200" dirty="0" smtClean="0"/>
              <a:t>during SA2 #141E.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200" dirty="0" smtClean="0"/>
              <a:t>Initial </a:t>
            </a:r>
            <a:r>
              <a:rPr lang="en-US" altLang="de-DE" sz="1200" dirty="0"/>
              <a:t>evaluation </a:t>
            </a:r>
            <a:r>
              <a:rPr lang="en-US" altLang="de-DE" sz="1200" dirty="0" smtClean="0"/>
              <a:t>and </a:t>
            </a:r>
            <a:r>
              <a:rPr lang="de-DE" altLang="de-DE" sz="1200" dirty="0" smtClean="0"/>
              <a:t>Several principles for conclusion are captured.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 smtClean="0"/>
              <a:t>Next step:</a:t>
            </a:r>
            <a:r>
              <a:rPr lang="de-DE" altLang="de-DE" sz="1200" dirty="0" smtClean="0"/>
              <a:t> Finalize the </a:t>
            </a:r>
            <a:r>
              <a:rPr lang="en-US" altLang="zh-CN" sz="1200" dirty="0" smtClean="0"/>
              <a:t>evaluation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conclusion of </a:t>
            </a:r>
            <a:r>
              <a:rPr lang="en-US" altLang="zh-CN" sz="1200" dirty="0"/>
              <a:t>the </a:t>
            </a:r>
            <a:r>
              <a:rPr lang="en-US" altLang="zh-CN" sz="1200" dirty="0" smtClean="0"/>
              <a:t>KI</a:t>
            </a:r>
            <a:r>
              <a:rPr lang="en-US" altLang="de-DE" sz="1200" dirty="0" smtClean="0"/>
              <a:t>.</a:t>
            </a:r>
            <a:endParaRPr lang="de-DE" altLang="de-DE" sz="1200" dirty="0" smtClean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(MC-UC switch)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15 </a:t>
            </a:r>
            <a:r>
              <a:rPr lang="de-DE" altLang="de-DE" sz="1200" dirty="0"/>
              <a:t>solutions available: </a:t>
            </a:r>
            <a:r>
              <a:rPr lang="de-DE" altLang="de-DE" sz="1200" dirty="0" smtClean="0"/>
              <a:t>4 </a:t>
            </a:r>
            <a:r>
              <a:rPr lang="de-DE" altLang="de-DE" sz="1200" dirty="0"/>
              <a:t>updated </a:t>
            </a:r>
            <a:r>
              <a:rPr lang="de-DE" altLang="de-DE" sz="1200" dirty="0" smtClean="0"/>
              <a:t>during SA2#141E. </a:t>
            </a:r>
            <a:endParaRPr lang="de-DE" altLang="de-DE" sz="12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200" dirty="0"/>
              <a:t>Initial evaluation </a:t>
            </a:r>
            <a:r>
              <a:rPr lang="en-US" altLang="de-DE" sz="1200" dirty="0" smtClean="0"/>
              <a:t>and </a:t>
            </a:r>
            <a:r>
              <a:rPr lang="de-DE" altLang="de-DE" sz="1200" dirty="0" smtClean="0"/>
              <a:t>Several </a:t>
            </a:r>
            <a:r>
              <a:rPr lang="de-DE" altLang="de-DE" sz="1200" dirty="0"/>
              <a:t>principles for conclusion are captured</a:t>
            </a:r>
            <a:r>
              <a:rPr lang="de-DE" altLang="de-DE" sz="1200" dirty="0" smtClean="0"/>
              <a:t>.</a:t>
            </a:r>
            <a:endParaRPr lang="de-DE" altLang="de-DE" sz="12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/>
              <a:t>Next step:</a:t>
            </a:r>
            <a:r>
              <a:rPr lang="de-DE" altLang="de-DE" sz="1200" dirty="0"/>
              <a:t> Finalize the </a:t>
            </a:r>
            <a:r>
              <a:rPr lang="en-US" altLang="zh-CN" sz="1200" dirty="0"/>
              <a:t>evaluation and conclusion of the KI</a:t>
            </a:r>
            <a:r>
              <a:rPr lang="en-US" altLang="de-DE" sz="1200" dirty="0" smtClean="0"/>
              <a:t>.</a:t>
            </a:r>
            <a:endParaRPr lang="de-DE" altLang="de-DE" sz="1200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65 % &gt; 85%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35321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SA2#141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65 % &gt; 85%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4 (QoS)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dirty="0"/>
              <a:t>9 solutions </a:t>
            </a:r>
            <a:r>
              <a:rPr lang="de-DE" altLang="de-DE" sz="1200" dirty="0" smtClean="0"/>
              <a:t>available</a:t>
            </a:r>
            <a:r>
              <a:rPr lang="de-DE" altLang="de-DE" sz="1200" dirty="0"/>
              <a:t>: 4 updated </a:t>
            </a:r>
            <a:r>
              <a:rPr lang="en-US" altLang="zh-CN" sz="1200" dirty="0" smtClean="0"/>
              <a:t>during </a:t>
            </a:r>
            <a:r>
              <a:rPr lang="de-DE" altLang="de-DE" sz="1200" dirty="0" smtClean="0"/>
              <a:t>SA2#141E</a:t>
            </a:r>
            <a:r>
              <a:rPr lang="de-DE" altLang="de-DE" sz="1200" dirty="0"/>
              <a:t>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 smtClean="0"/>
              <a:t>Evaluation </a:t>
            </a:r>
            <a:r>
              <a:rPr lang="en-US" altLang="de-DE" sz="1200" dirty="0"/>
              <a:t>and </a:t>
            </a:r>
            <a:r>
              <a:rPr lang="de-DE" altLang="de-DE" sz="1200" dirty="0" smtClean="0"/>
              <a:t>conclusion for multicast are captured.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dirty="0" smtClean="0"/>
              <a:t>Conclusion for broadacast is expected to be completed in 142E. </a:t>
            </a:r>
            <a:endParaRPr lang="de-DE" altLang="de-DE" sz="1200" dirty="0"/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/>
              <a:t>Next step</a:t>
            </a:r>
            <a:r>
              <a:rPr lang="de-DE" altLang="de-DE" sz="1200" dirty="0"/>
              <a:t>: Finalize the </a:t>
            </a:r>
            <a:r>
              <a:rPr lang="en-US" altLang="zh-CN" sz="1200" dirty="0"/>
              <a:t>evaluation and conclusion of the KI</a:t>
            </a:r>
            <a:r>
              <a:rPr lang="en-US" altLang="de-DE" sz="1200" dirty="0"/>
              <a:t>.</a:t>
            </a:r>
            <a:endParaRPr lang="de-DE" altLang="de-DE" sz="12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6 (Local MBS)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dirty="0"/>
              <a:t>6 solutions available: 4 updated </a:t>
            </a:r>
            <a:r>
              <a:rPr lang="de-DE" altLang="de-DE" sz="1200" dirty="0" smtClean="0"/>
              <a:t>during </a:t>
            </a:r>
            <a:r>
              <a:rPr lang="de-DE" altLang="de-DE" sz="1200" dirty="0"/>
              <a:t>SA2#141E</a:t>
            </a:r>
            <a:r>
              <a:rPr lang="de-DE" altLang="de-DE" sz="1200" dirty="0" smtClean="0"/>
              <a:t>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/>
              <a:t>Evaluation and </a:t>
            </a:r>
            <a:r>
              <a:rPr lang="de-DE" altLang="de-DE" sz="1200" dirty="0"/>
              <a:t>Several principles for conclusion are captured</a:t>
            </a:r>
            <a:r>
              <a:rPr lang="de-DE" altLang="de-DE" sz="1200" dirty="0" smtClean="0"/>
              <a:t>.</a:t>
            </a:r>
            <a:endParaRPr lang="de-DE" altLang="de-DE" sz="1200" dirty="0"/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/>
              <a:t>Next step</a:t>
            </a:r>
            <a:r>
              <a:rPr lang="de-DE" altLang="de-DE" sz="1200" dirty="0"/>
              <a:t>: Finalize the </a:t>
            </a:r>
            <a:r>
              <a:rPr lang="en-US" altLang="zh-CN" sz="1200" dirty="0"/>
              <a:t>evaluation and conclusion of the KI</a:t>
            </a:r>
            <a:r>
              <a:rPr lang="en-US" altLang="de-DE" sz="1200" dirty="0"/>
              <a:t>.</a:t>
            </a:r>
            <a:endParaRPr lang="de-DE" altLang="de-DE" sz="12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9 (Interworking with EPC/eMBMS for Public Safety)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dirty="0" smtClean="0"/>
              <a:t>4 solutions available: 1 new and 2 udpated during SA2#141E. 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 smtClean="0"/>
              <a:t>Next </a:t>
            </a:r>
            <a:r>
              <a:rPr lang="de-DE" altLang="de-DE" sz="1200" b="1" dirty="0"/>
              <a:t>step</a:t>
            </a:r>
            <a:r>
              <a:rPr lang="de-DE" altLang="de-DE" sz="1200" dirty="0"/>
              <a:t>: Finalize the </a:t>
            </a:r>
            <a:r>
              <a:rPr lang="en-US" altLang="zh-CN" sz="1200" dirty="0"/>
              <a:t>evaluation and conclusion of the KI</a:t>
            </a:r>
            <a:r>
              <a:rPr lang="en-US" altLang="de-DE" sz="1200" dirty="0"/>
              <a:t>.</a:t>
            </a:r>
            <a:endParaRPr lang="de-DE" altLang="de-DE" sz="1200" dirty="0" smtClean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2 (Levels of services)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dirty="0"/>
              <a:t>1 solution available and updated </a:t>
            </a:r>
            <a:r>
              <a:rPr lang="de-DE" altLang="de-DE" sz="1200" dirty="0" smtClean="0"/>
              <a:t>during </a:t>
            </a:r>
            <a:r>
              <a:rPr lang="de-DE" altLang="de-DE" sz="1200" dirty="0"/>
              <a:t>SA2#141E</a:t>
            </a:r>
            <a:r>
              <a:rPr lang="de-DE" altLang="de-DE" sz="1200" dirty="0" smtClean="0"/>
              <a:t>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 smtClean="0"/>
              <a:t>Next </a:t>
            </a:r>
            <a:r>
              <a:rPr lang="de-DE" altLang="de-DE" sz="1200" b="1" dirty="0"/>
              <a:t>step</a:t>
            </a:r>
            <a:r>
              <a:rPr lang="de-DE" altLang="de-DE" sz="1200" dirty="0"/>
              <a:t>: </a:t>
            </a:r>
            <a:r>
              <a:rPr lang="de-DE" altLang="de-DE" sz="1200" dirty="0" smtClean="0"/>
              <a:t>Using this solution as the conclusion of the KI. </a:t>
            </a:r>
            <a:endParaRPr lang="de-DE" altLang="de-DE" sz="120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 3 (Levels of authorization)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dirty="0" smtClean="0"/>
              <a:t>Evaluation </a:t>
            </a:r>
            <a:r>
              <a:rPr lang="de-DE" altLang="de-DE" sz="1200" dirty="0" smtClean="0"/>
              <a:t>and 2 </a:t>
            </a:r>
            <a:r>
              <a:rPr lang="de-DE" altLang="de-DE" sz="1200" dirty="0"/>
              <a:t>solutions updated </a:t>
            </a:r>
            <a:r>
              <a:rPr lang="de-DE" altLang="de-DE" sz="1200" dirty="0" smtClean="0"/>
              <a:t>during </a:t>
            </a:r>
            <a:r>
              <a:rPr lang="de-DE" altLang="de-DE" sz="1200" dirty="0"/>
              <a:t>SA2#141E</a:t>
            </a:r>
            <a:r>
              <a:rPr lang="de-DE" altLang="de-DE" sz="1200" dirty="0" smtClean="0"/>
              <a:t>.</a:t>
            </a:r>
            <a:endParaRPr lang="de-DE" altLang="de-DE" sz="1200" dirty="0"/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de-DE" altLang="de-DE" sz="1200" b="1" dirty="0"/>
              <a:t>Next step</a:t>
            </a:r>
            <a:r>
              <a:rPr lang="de-DE" altLang="de-DE" sz="1200" dirty="0"/>
              <a:t>: </a:t>
            </a:r>
            <a:r>
              <a:rPr lang="en-US" altLang="de-DE" sz="1200" dirty="0" smtClean="0"/>
              <a:t>Finalize the conclusion and if needed, update the evaluation</a:t>
            </a:r>
            <a:r>
              <a:rPr lang="de-DE" altLang="de-DE" sz="1200" dirty="0" smtClean="0"/>
              <a:t>.</a:t>
            </a:r>
            <a:endParaRPr lang="de-DE" altLang="de-DE" sz="1200" dirty="0"/>
          </a:p>
        </p:txBody>
      </p:sp>
    </p:spTree>
    <p:extLst>
      <p:ext uri="{BB962C8B-B14F-4D97-AF65-F5344CB8AC3E}">
        <p14:creationId xmlns:p14="http://schemas.microsoft.com/office/powerpoint/2010/main" val="206643833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SA2#141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Most </a:t>
            </a:r>
            <a:r>
              <a:rPr lang="en-US" sz="1400" dirty="0"/>
              <a:t>of the </a:t>
            </a:r>
            <a:r>
              <a:rPr lang="en-US" sz="1400" dirty="0" smtClean="0"/>
              <a:t>key issues and related solutions </a:t>
            </a:r>
            <a:r>
              <a:rPr lang="en-US" sz="1400" dirty="0"/>
              <a:t>may lead to RAN impact</a:t>
            </a:r>
            <a:r>
              <a:rPr lang="en-US" sz="1400" dirty="0" smtClean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Solutions specific questions were included in the LS sent to RAN, RAN2 and RAN3.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Contentious </a:t>
            </a:r>
            <a:r>
              <a:rPr lang="de-DE" sz="1800" b="1" dirty="0"/>
              <a:t>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None </a:t>
            </a:r>
            <a:r>
              <a:rPr lang="en-US" sz="1400" dirty="0"/>
              <a:t>identified so far.</a:t>
            </a:r>
            <a:endParaRPr lang="en-US" sz="14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Focus for the Next Meeting (SA2#142E)</a:t>
            </a:r>
            <a:r>
              <a:rPr 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Proposals for new </a:t>
            </a:r>
            <a:r>
              <a:rPr lang="en-US" sz="1400" dirty="0" smtClean="0"/>
              <a:t>solution </a:t>
            </a:r>
            <a:r>
              <a:rPr lang="en-US" sz="1400" dirty="0"/>
              <a:t>will NOT be </a:t>
            </a:r>
            <a:r>
              <a:rPr lang="en-US" sz="1400" dirty="0" smtClean="0"/>
              <a:t>discussed</a:t>
            </a:r>
            <a:r>
              <a:rPr lang="en-US" altLang="zh-CN" sz="1400" dirty="0" smtClean="0"/>
              <a:t> (</a:t>
            </a:r>
            <a:r>
              <a:rPr lang="en-US" altLang="zh-CN" sz="1400" dirty="0"/>
              <a:t>except if proposed as a Way Forward proposal to enable conclusions</a:t>
            </a:r>
            <a:r>
              <a:rPr lang="en-US" altLang="zh-CN" sz="1400" dirty="0" smtClean="0"/>
              <a:t>).</a:t>
            </a:r>
            <a:endParaRPr lang="en-US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New/updated key issue will NOT be discussed.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Evaluate </a:t>
            </a:r>
            <a:r>
              <a:rPr lang="en-US" altLang="zh-CN" sz="1400" dirty="0"/>
              <a:t>and conclude </a:t>
            </a:r>
            <a:r>
              <a:rPr lang="en-US" altLang="zh-CN" sz="1400" dirty="0" smtClean="0"/>
              <a:t>KIs.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</a:t>
            </a:r>
            <a:r>
              <a:rPr lang="en-US" altLang="zh-CN" sz="1800" b="1" dirty="0"/>
              <a:t>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b="1" dirty="0" smtClean="0"/>
              <a:t>SA2#142</a:t>
            </a:r>
            <a:r>
              <a:rPr lang="en-US" altLang="zh-CN" sz="1400" b="1" dirty="0"/>
              <a:t>e: </a:t>
            </a:r>
            <a:r>
              <a:rPr lang="en-US" altLang="zh-CN" sz="1400" dirty="0" smtClean="0"/>
              <a:t>Finalize the </a:t>
            </a:r>
            <a:r>
              <a:rPr lang="en-US" sz="1400" dirty="0" smtClean="0"/>
              <a:t>Evaluation and conclusion of the KIs.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TR 23.757 and WID expected to be sent to SA#90E for approval.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Risks: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Due </a:t>
            </a:r>
            <a:r>
              <a:rPr lang="en-US" altLang="zh-CN" sz="1400" dirty="0"/>
              <a:t>to RAN </a:t>
            </a:r>
            <a:r>
              <a:rPr lang="en-US" altLang="zh-CN" sz="1400" dirty="0" smtClean="0"/>
              <a:t>dependencies, completion </a:t>
            </a:r>
            <a:r>
              <a:rPr lang="en-US" altLang="zh-CN" sz="1400" dirty="0"/>
              <a:t>of the study may not be possible in Q4 for all key </a:t>
            </a:r>
            <a:r>
              <a:rPr lang="en-US" altLang="zh-CN" sz="1400" dirty="0" smtClean="0"/>
              <a:t>issue. </a:t>
            </a:r>
          </a:p>
        </p:txBody>
      </p:sp>
    </p:spTree>
    <p:extLst>
      <p:ext uri="{BB962C8B-B14F-4D97-AF65-F5344CB8AC3E}">
        <p14:creationId xmlns:p14="http://schemas.microsoft.com/office/powerpoint/2010/main" val="20033614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SA2#140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</a:t>
            </a:r>
            <a:r>
              <a:rPr lang="en-US" altLang="de-DE" sz="2800" b="1" dirty="0" smtClean="0"/>
              <a:t>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2020 -&gt; 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Autofit/>
          </a:bodyPr>
          <a:lstStyle/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/>
              <a:t>General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TR </a:t>
            </a:r>
            <a:r>
              <a:rPr lang="de-DE" altLang="de-DE" sz="1200" dirty="0" smtClean="0">
                <a:hlinkClick r:id="rId3"/>
              </a:rPr>
              <a:t>23.757v0.5.0</a:t>
            </a:r>
            <a:r>
              <a:rPr lang="de-DE" altLang="de-DE" sz="1200" dirty="0" smtClean="0"/>
              <a:t> is available. The TR is sent to SA plenary for information.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200" dirty="0" smtClean="0"/>
              <a:t>In 2020Q3 FS_5MBS was discussed in SA2#140E.</a:t>
            </a:r>
            <a:endParaRPr lang="de-DE" altLang="de-DE" sz="1200" dirty="0" smtClean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Architectural options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Companies tried to have a consolidated architecture in SA2#140E.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zh-CN" sz="1200" dirty="0" smtClean="0"/>
              <a:t>Architecture shall be determined as early as possible to not impede the progress.</a:t>
            </a:r>
            <a:endParaRPr lang="de-DE" altLang="de-DE" sz="1200" dirty="0" smtClean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200" dirty="0" smtClean="0">
                <a:solidFill>
                  <a:srgbClr val="000000"/>
                </a:solidFill>
              </a:rPr>
              <a:t>Conclude the architecture.</a:t>
            </a: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16 solutions available: 14 already existing (of which 12 updated in SA2#140E) plus 2 new.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/>
              <a:t>Interim requirements for conclusions </a:t>
            </a:r>
            <a:r>
              <a:rPr lang="de-DE" altLang="de-DE" sz="1200" dirty="0" smtClean="0"/>
              <a:t>agreed.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 smtClean="0"/>
              <a:t>Next step:</a:t>
            </a:r>
            <a:r>
              <a:rPr lang="de-DE" altLang="de-DE" sz="1200" dirty="0" smtClean="0"/>
              <a:t> </a:t>
            </a:r>
            <a:r>
              <a:rPr lang="en-US" altLang="zh-CN" sz="1200" dirty="0"/>
              <a:t>Evaluate and Conclude the </a:t>
            </a:r>
            <a:r>
              <a:rPr lang="en-US" altLang="zh-CN" sz="1200" dirty="0" smtClean="0"/>
              <a:t>solutions</a:t>
            </a:r>
            <a:r>
              <a:rPr lang="en-US" altLang="de-DE" sz="1200" dirty="0" smtClean="0"/>
              <a:t>.</a:t>
            </a:r>
            <a:endParaRPr lang="de-DE" altLang="de-DE" sz="1200" dirty="0" smtClean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(MC-UC switch)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dirty="0" smtClean="0"/>
              <a:t>13 solutions available: 11 already existing (of which 9 updated in SA2#140E) plus 2 new.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</a:t>
            </a:r>
            <a:r>
              <a:rPr lang="de-DE" altLang="de-DE" sz="1200" dirty="0">
                <a:solidFill>
                  <a:srgbClr val="000000"/>
                </a:solidFill>
              </a:rPr>
              <a:t> </a:t>
            </a:r>
            <a:r>
              <a:rPr lang="en-US" altLang="zh-CN" sz="1200" dirty="0"/>
              <a:t>Evaluate and Conclude the </a:t>
            </a:r>
            <a:r>
              <a:rPr lang="en-US" altLang="zh-CN" sz="1200" dirty="0" smtClean="0"/>
              <a:t>solutions</a:t>
            </a:r>
            <a:r>
              <a:rPr lang="en-US" altLang="de-DE" sz="1200" dirty="0" smtClean="0"/>
              <a:t>.</a:t>
            </a:r>
            <a:endParaRPr lang="de-DE" altLang="de-DE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0688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7829</TotalTime>
  <Words>2830</Words>
  <Application>Microsoft Office PowerPoint</Application>
  <PresentationFormat>全屏显示(4:3)</PresentationFormat>
  <Paragraphs>385</Paragraphs>
  <Slides>17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2" baseType="lpstr">
      <vt:lpstr>宋体</vt:lpstr>
      <vt:lpstr>Arial</vt:lpstr>
      <vt:lpstr>Calibri</vt:lpstr>
      <vt:lpstr>Times New Roman</vt:lpstr>
      <vt:lpstr>Office Theme</vt:lpstr>
      <vt:lpstr>FS_5MBS Status Report</vt:lpstr>
      <vt:lpstr>FS_5MBS status after SA2#141e (1/3)</vt:lpstr>
      <vt:lpstr>FS_5MBS status after SA2#141e (2/3)</vt:lpstr>
      <vt:lpstr>FS_5MBS status after SA2#141e (3/3)</vt:lpstr>
      <vt:lpstr>Backup SA2#140E FS_5MBS Status Report (S2-2006060) for information</vt:lpstr>
      <vt:lpstr>FS_5MBS status after SA2#141e (1/3)</vt:lpstr>
      <vt:lpstr>FS_5MBS status after SA2#141e (2/3)</vt:lpstr>
      <vt:lpstr>FS_5MBS status after SA2#141e (3/3)</vt:lpstr>
      <vt:lpstr>FS_5MBS status after SA2#140e (1/3)</vt:lpstr>
      <vt:lpstr>FS_5MBS status after SA2#140e (2/3)</vt:lpstr>
      <vt:lpstr>FS_5MBS status after SA2#140e (3/3)</vt:lpstr>
      <vt:lpstr>FS_5MBS status at SA#87</vt:lpstr>
      <vt:lpstr>FS_5MBS status after SA2#136AH (1/2)</vt:lpstr>
      <vt:lpstr>FS_5MBS status after SA2#136AH (2/2)</vt:lpstr>
      <vt:lpstr>FS_5MBS status after SA2#139E (1/3)</vt:lpstr>
      <vt:lpstr>FS_5MBS status after SA2#139E (2/3)</vt:lpstr>
      <vt:lpstr>FS_5MBS status after SA2#139E (3/3)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 User</cp:lastModifiedBy>
  <cp:revision>1565</cp:revision>
  <dcterms:created xsi:type="dcterms:W3CDTF">2008-08-30T09:32:10Z</dcterms:created>
  <dcterms:modified xsi:type="dcterms:W3CDTF">2020-11-09T08:01:38Z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(3)qzj9zCJ8q9FylwopIzea3ne13HrKv9iCvImmMyJWgaONaa6egM/q5M6ZNd6Dj7WkFC16iEx4
cv9tHygNm8NMbs3EmX168Ca/C4z1IXM0/JyXUsIUplS6Og9LVD4E0fYJ508bVH4xmWX0soKN
Uv+uUBdefRbyfEpb1dT+vlUcKyNqI9WgJ792iaD54dw879EaXMVrgY80Q8E8XtudZ4BBMi/S
xV8i0Cb0GpvK4O4GbU</vt:lpwstr>
  </property>
  <property fmtid="{D5CDD505-2E9C-101B-9397-08002B2CF9AE}" pid="9" name="_2015_ms_pID_7253431">
    <vt:lpwstr>7WJ6qF6B07gCbp8uc9asjnSakHYqH1fWv5nbOeIUgIhtZ3dvpnxv35
3HqxWtY+l10SrE4zcWG+1WIOHEYXqCzc/5Fda3ar/BqsqoFnkRJDDEAxqspxl04CGNVL1M6B
VNlmhQEMXcK4PuIxT5UPqf6ABRGj/RRdz1PTJcrvH5I3PtExwgaw8q4ekXn7rvjHod/BXVIC
XF2vI1rDW9/yjRu9tN7TX1HFcoYtrD03FCYV</vt:lpwstr>
  </property>
  <property fmtid="{D5CDD505-2E9C-101B-9397-08002B2CF9AE}" pid="10" name="_2015_ms_pID_7253432">
    <vt:lpwstr>qQ==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1603681035</vt:lpwstr>
  </property>
</Properties>
</file>